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62" r:id="rId5"/>
    <p:sldId id="263" r:id="rId6"/>
    <p:sldId id="264" r:id="rId7"/>
    <p:sldId id="266" r:id="rId8"/>
    <p:sldId id="312" r:id="rId9"/>
    <p:sldId id="275" r:id="rId10"/>
    <p:sldId id="267" r:id="rId11"/>
    <p:sldId id="268" r:id="rId12"/>
    <p:sldId id="276" r:id="rId13"/>
    <p:sldId id="277" r:id="rId14"/>
    <p:sldId id="278" r:id="rId15"/>
    <p:sldId id="269" r:id="rId16"/>
    <p:sldId id="279" r:id="rId17"/>
    <p:sldId id="270" r:id="rId18"/>
    <p:sldId id="287" r:id="rId19"/>
    <p:sldId id="285" r:id="rId20"/>
    <p:sldId id="288" r:id="rId21"/>
    <p:sldId id="289" r:id="rId22"/>
    <p:sldId id="286" r:id="rId23"/>
    <p:sldId id="290" r:id="rId24"/>
    <p:sldId id="292" r:id="rId25"/>
    <p:sldId id="293" r:id="rId26"/>
    <p:sldId id="291" r:id="rId27"/>
    <p:sldId id="294" r:id="rId28"/>
    <p:sldId id="295" r:id="rId29"/>
    <p:sldId id="296" r:id="rId30"/>
    <p:sldId id="297" r:id="rId31"/>
    <p:sldId id="298" r:id="rId32"/>
    <p:sldId id="299" r:id="rId33"/>
    <p:sldId id="307" r:id="rId34"/>
    <p:sldId id="300" r:id="rId35"/>
    <p:sldId id="301" r:id="rId36"/>
    <p:sldId id="302" r:id="rId37"/>
    <p:sldId id="303" r:id="rId38"/>
    <p:sldId id="305" r:id="rId39"/>
    <p:sldId id="306" r:id="rId40"/>
    <p:sldId id="308" r:id="rId41"/>
    <p:sldId id="304" r:id="rId42"/>
    <p:sldId id="309" r:id="rId43"/>
    <p:sldId id="311" r:id="rId44"/>
    <p:sldId id="31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64"/>
  </p:normalViewPr>
  <p:slideViewPr>
    <p:cSldViewPr snapToGrid="0" snapToObjects="1">
      <p:cViewPr>
        <p:scale>
          <a:sx n="90" d="100"/>
          <a:sy n="90" d="100"/>
        </p:scale>
        <p:origin x="89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CE3CC-E38D-AE4C-9C2A-385B8DE3F8F5}" type="datetimeFigureOut">
              <a:rPr lang="fr-FR" smtClean="0"/>
              <a:t>12/09/2016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D09F4-7074-654A-AE50-84175E0F0BC7}" type="slidenum">
              <a:rPr lang="fr-FR" smtClean="0"/>
              <a:t>‹#›</a:t>
            </a:fld>
            <a:endParaRPr lang="fr-FR"/>
          </a:p>
        </p:txBody>
      </p:sp>
    </p:spTree>
    <p:extLst>
      <p:ext uri="{BB962C8B-B14F-4D97-AF65-F5344CB8AC3E}">
        <p14:creationId xmlns:p14="http://schemas.microsoft.com/office/powerpoint/2010/main" val="144460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11</a:t>
            </a:fld>
            <a:endParaRPr lang="fr-FR"/>
          </a:p>
        </p:txBody>
      </p:sp>
    </p:spTree>
    <p:extLst>
      <p:ext uri="{BB962C8B-B14F-4D97-AF65-F5344CB8AC3E}">
        <p14:creationId xmlns:p14="http://schemas.microsoft.com/office/powerpoint/2010/main" val="1728371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31</a:t>
            </a:fld>
            <a:endParaRPr lang="fr-FR"/>
          </a:p>
        </p:txBody>
      </p:sp>
    </p:spTree>
    <p:extLst>
      <p:ext uri="{BB962C8B-B14F-4D97-AF65-F5344CB8AC3E}">
        <p14:creationId xmlns:p14="http://schemas.microsoft.com/office/powerpoint/2010/main" val="1521268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32</a:t>
            </a:fld>
            <a:endParaRPr lang="fr-FR"/>
          </a:p>
        </p:txBody>
      </p:sp>
    </p:spTree>
    <p:extLst>
      <p:ext uri="{BB962C8B-B14F-4D97-AF65-F5344CB8AC3E}">
        <p14:creationId xmlns:p14="http://schemas.microsoft.com/office/powerpoint/2010/main" val="151757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33</a:t>
            </a:fld>
            <a:endParaRPr lang="fr-FR"/>
          </a:p>
        </p:txBody>
      </p:sp>
    </p:spTree>
    <p:extLst>
      <p:ext uri="{BB962C8B-B14F-4D97-AF65-F5344CB8AC3E}">
        <p14:creationId xmlns:p14="http://schemas.microsoft.com/office/powerpoint/2010/main" val="1783873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34</a:t>
            </a:fld>
            <a:endParaRPr lang="fr-FR"/>
          </a:p>
        </p:txBody>
      </p:sp>
    </p:spTree>
    <p:extLst>
      <p:ext uri="{BB962C8B-B14F-4D97-AF65-F5344CB8AC3E}">
        <p14:creationId xmlns:p14="http://schemas.microsoft.com/office/powerpoint/2010/main" val="2099804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35</a:t>
            </a:fld>
            <a:endParaRPr lang="fr-FR"/>
          </a:p>
        </p:txBody>
      </p:sp>
    </p:spTree>
    <p:extLst>
      <p:ext uri="{BB962C8B-B14F-4D97-AF65-F5344CB8AC3E}">
        <p14:creationId xmlns:p14="http://schemas.microsoft.com/office/powerpoint/2010/main" val="10409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36</a:t>
            </a:fld>
            <a:endParaRPr lang="fr-FR"/>
          </a:p>
        </p:txBody>
      </p:sp>
    </p:spTree>
    <p:extLst>
      <p:ext uri="{BB962C8B-B14F-4D97-AF65-F5344CB8AC3E}">
        <p14:creationId xmlns:p14="http://schemas.microsoft.com/office/powerpoint/2010/main" val="66238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37</a:t>
            </a:fld>
            <a:endParaRPr lang="fr-FR"/>
          </a:p>
        </p:txBody>
      </p:sp>
    </p:spTree>
    <p:extLst>
      <p:ext uri="{BB962C8B-B14F-4D97-AF65-F5344CB8AC3E}">
        <p14:creationId xmlns:p14="http://schemas.microsoft.com/office/powerpoint/2010/main" val="168341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38</a:t>
            </a:fld>
            <a:endParaRPr lang="fr-FR"/>
          </a:p>
        </p:txBody>
      </p:sp>
    </p:spTree>
    <p:extLst>
      <p:ext uri="{BB962C8B-B14F-4D97-AF65-F5344CB8AC3E}">
        <p14:creationId xmlns:p14="http://schemas.microsoft.com/office/powerpoint/2010/main" val="31941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39</a:t>
            </a:fld>
            <a:endParaRPr lang="fr-FR"/>
          </a:p>
        </p:txBody>
      </p:sp>
    </p:spTree>
    <p:extLst>
      <p:ext uri="{BB962C8B-B14F-4D97-AF65-F5344CB8AC3E}">
        <p14:creationId xmlns:p14="http://schemas.microsoft.com/office/powerpoint/2010/main" val="1957531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40</a:t>
            </a:fld>
            <a:endParaRPr lang="fr-FR"/>
          </a:p>
        </p:txBody>
      </p:sp>
    </p:spTree>
    <p:extLst>
      <p:ext uri="{BB962C8B-B14F-4D97-AF65-F5344CB8AC3E}">
        <p14:creationId xmlns:p14="http://schemas.microsoft.com/office/powerpoint/2010/main" val="37104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23</a:t>
            </a:fld>
            <a:endParaRPr lang="fr-FR"/>
          </a:p>
        </p:txBody>
      </p:sp>
    </p:spTree>
    <p:extLst>
      <p:ext uri="{BB962C8B-B14F-4D97-AF65-F5344CB8AC3E}">
        <p14:creationId xmlns:p14="http://schemas.microsoft.com/office/powerpoint/2010/main" val="41769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41</a:t>
            </a:fld>
            <a:endParaRPr lang="fr-FR"/>
          </a:p>
        </p:txBody>
      </p:sp>
    </p:spTree>
    <p:extLst>
      <p:ext uri="{BB962C8B-B14F-4D97-AF65-F5344CB8AC3E}">
        <p14:creationId xmlns:p14="http://schemas.microsoft.com/office/powerpoint/2010/main" val="187180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42</a:t>
            </a:fld>
            <a:endParaRPr lang="fr-FR"/>
          </a:p>
        </p:txBody>
      </p:sp>
    </p:spTree>
    <p:extLst>
      <p:ext uri="{BB962C8B-B14F-4D97-AF65-F5344CB8AC3E}">
        <p14:creationId xmlns:p14="http://schemas.microsoft.com/office/powerpoint/2010/main" val="2107671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43</a:t>
            </a:fld>
            <a:endParaRPr lang="fr-FR"/>
          </a:p>
        </p:txBody>
      </p:sp>
    </p:spTree>
    <p:extLst>
      <p:ext uri="{BB962C8B-B14F-4D97-AF65-F5344CB8AC3E}">
        <p14:creationId xmlns:p14="http://schemas.microsoft.com/office/powerpoint/2010/main" val="23259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44</a:t>
            </a:fld>
            <a:endParaRPr lang="fr-FR"/>
          </a:p>
        </p:txBody>
      </p:sp>
    </p:spTree>
    <p:extLst>
      <p:ext uri="{BB962C8B-B14F-4D97-AF65-F5344CB8AC3E}">
        <p14:creationId xmlns:p14="http://schemas.microsoft.com/office/powerpoint/2010/main" val="52278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24</a:t>
            </a:fld>
            <a:endParaRPr lang="fr-FR"/>
          </a:p>
        </p:txBody>
      </p:sp>
    </p:spTree>
    <p:extLst>
      <p:ext uri="{BB962C8B-B14F-4D97-AF65-F5344CB8AC3E}">
        <p14:creationId xmlns:p14="http://schemas.microsoft.com/office/powerpoint/2010/main" val="72305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25</a:t>
            </a:fld>
            <a:endParaRPr lang="fr-FR"/>
          </a:p>
        </p:txBody>
      </p:sp>
    </p:spTree>
    <p:extLst>
      <p:ext uri="{BB962C8B-B14F-4D97-AF65-F5344CB8AC3E}">
        <p14:creationId xmlns:p14="http://schemas.microsoft.com/office/powerpoint/2010/main" val="117500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26</a:t>
            </a:fld>
            <a:endParaRPr lang="fr-FR"/>
          </a:p>
        </p:txBody>
      </p:sp>
    </p:spTree>
    <p:extLst>
      <p:ext uri="{BB962C8B-B14F-4D97-AF65-F5344CB8AC3E}">
        <p14:creationId xmlns:p14="http://schemas.microsoft.com/office/powerpoint/2010/main" val="167192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27</a:t>
            </a:fld>
            <a:endParaRPr lang="fr-FR"/>
          </a:p>
        </p:txBody>
      </p:sp>
    </p:spTree>
    <p:extLst>
      <p:ext uri="{BB962C8B-B14F-4D97-AF65-F5344CB8AC3E}">
        <p14:creationId xmlns:p14="http://schemas.microsoft.com/office/powerpoint/2010/main" val="116988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28</a:t>
            </a:fld>
            <a:endParaRPr lang="fr-FR"/>
          </a:p>
        </p:txBody>
      </p:sp>
    </p:spTree>
    <p:extLst>
      <p:ext uri="{BB962C8B-B14F-4D97-AF65-F5344CB8AC3E}">
        <p14:creationId xmlns:p14="http://schemas.microsoft.com/office/powerpoint/2010/main" val="757116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29</a:t>
            </a:fld>
            <a:endParaRPr lang="fr-FR"/>
          </a:p>
        </p:txBody>
      </p:sp>
    </p:spTree>
    <p:extLst>
      <p:ext uri="{BB962C8B-B14F-4D97-AF65-F5344CB8AC3E}">
        <p14:creationId xmlns:p14="http://schemas.microsoft.com/office/powerpoint/2010/main" val="195897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3D09F4-7074-654A-AE50-84175E0F0BC7}" type="slidenum">
              <a:rPr lang="fr-FR" smtClean="0"/>
              <a:t>30</a:t>
            </a:fld>
            <a:endParaRPr lang="fr-FR"/>
          </a:p>
        </p:txBody>
      </p:sp>
    </p:spTree>
    <p:extLst>
      <p:ext uri="{BB962C8B-B14F-4D97-AF65-F5344CB8AC3E}">
        <p14:creationId xmlns:p14="http://schemas.microsoft.com/office/powerpoint/2010/main" val="1425697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smtClean="0"/>
              <a:t>Cliquez et modifiez le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smtClean="0"/>
              <a:t>Cliquez et modifiez le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smtClean="0"/>
              <a:t>Cliquez et modifiez le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smtClean="0"/>
              <a:t>Cliquez et modifiez le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smtClean="0"/>
              <a:t>Cliquez et modifiez le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smtClean="0"/>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smtClean="0"/>
              <a:t>Cliquez et modifiez le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smtClean="0"/>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fr-FR" smtClean="0"/>
              <a:t>Cliquez et modifiez le titre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nchor="ct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smtClean="0"/>
              <a:t>Cliquez et modifiez le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smtClean="0"/>
              <a:t>Cliquez et modifiez le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smtClean="0"/>
              <a:t>Cliquez et modifiez le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9/12/16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hyperlink" Target="https://www.sketchup.com/fr" TargetMode="External"/><Relationship Id="rId4" Type="http://schemas.openxmlformats.org/officeDocument/2006/relationships/hyperlink" Target="http://www.freecadweb.org/?lang=fr" TargetMode="External"/><Relationship Id="rId5" Type="http://schemas.openxmlformats.org/officeDocument/2006/relationships/hyperlink" Target="https://www.onshape.com/" TargetMode="External"/><Relationship Id="rId6" Type="http://schemas.openxmlformats.org/officeDocument/2006/relationships/hyperlink" Target="http://www.openscad.org/" TargetMode="External"/><Relationship Id="rId7" Type="http://schemas.openxmlformats.org/officeDocument/2006/relationships/hyperlink" Target="https://www.repetier.com/" TargetMode="External"/><Relationship Id="rId8" Type="http://schemas.openxmlformats.org/officeDocument/2006/relationships/hyperlink" Target="https://ultimaker.com/en/products/cura-software" TargetMode="External"/><Relationship Id="rId9"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hyperlink" Target="../../Movies/Impression%203D/3D%20Printed%20Gear%20Bearing.mp4"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hyperlink" Target="https://www.youtube.com/watch?v=Go8woPGOgg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ovies/Impression%203D/3D-printed%20Watch%20with%20Tourbillon%20-%20How%20its%20made.mp4"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hyperlink" Target="http://www.makershop.fr/content/33-imprimante-3d-bijouterie-joaillerie-horlogeri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hyperlink" Target="https://www.youtube.com/watch?v=MBFXi8pQHXw" TargetMode="External"/><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s://www.youtube.com/watch?v=XEJkyy9dItM" TargetMode="External"/><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www.youtube.com/watch?v=Xx4CMGMuDsE" TargetMode="External"/><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3.jpeg"/><Relationship Id="rId5" Type="http://schemas.openxmlformats.org/officeDocument/2006/relationships/image" Target="../media/image24.jp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hyperlink" Target="http://planetediy.fr/"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hyperlink" Target="http://planetediy.fr/"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hyperlink" Target="http://planetediy.fr/" TargetMode="External"/><Relationship Id="rId4" Type="http://schemas.openxmlformats.org/officeDocument/2006/relationships/image" Target="../media/image4.jp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hyperlink" Target="http://planetediy.fr/" TargetMode="External"/><Relationship Id="rId4" Type="http://schemas.openxmlformats.org/officeDocument/2006/relationships/image" Target="../media/image4.jp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hyperlink" Target="http://planetediy.fr/"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hyperlink" Target="http://planetediy.fr/" TargetMode="External"/><Relationship Id="rId4" Type="http://schemas.openxmlformats.org/officeDocument/2006/relationships/image" Target="../media/image4.jpg"/><Relationship Id="rId5" Type="http://schemas.openxmlformats.org/officeDocument/2006/relationships/image" Target="../media/image31.jpeg"/><Relationship Id="rId6" Type="http://schemas.openxmlformats.org/officeDocument/2006/relationships/hyperlink" Target="../../Pictures/Photos_3D_Printing/VID_20160304_225840.mp4"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5.tiff"/><Relationship Id="rId5" Type="http://schemas.openxmlformats.org/officeDocument/2006/relationships/image" Target="../media/image66.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hyperlink" Target="https://youtu.be/WHO6G67GJb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hyperlink" Target="https://youtu.be/NM55ct5KwiI" TargetMode="External"/><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32274" y="1505753"/>
            <a:ext cx="7197726" cy="2421464"/>
          </a:xfrm>
        </p:spPr>
        <p:txBody>
          <a:bodyPr/>
          <a:lstStyle/>
          <a:p>
            <a:r>
              <a:rPr lang="fr-FR" dirty="0" smtClean="0"/>
              <a:t>L’impression 3D au service de L’astronomie</a:t>
            </a:r>
            <a:endParaRPr lang="fr-FR" dirty="0"/>
          </a:p>
        </p:txBody>
      </p:sp>
      <p:sp>
        <p:nvSpPr>
          <p:cNvPr id="3" name="Sous-titre 2"/>
          <p:cNvSpPr>
            <a:spLocks noGrp="1"/>
          </p:cNvSpPr>
          <p:nvPr>
            <p:ph type="subTitle" idx="1"/>
          </p:nvPr>
        </p:nvSpPr>
        <p:spPr>
          <a:xfrm>
            <a:off x="4232274" y="4400019"/>
            <a:ext cx="7197726" cy="1405467"/>
          </a:xfrm>
        </p:spPr>
        <p:txBody>
          <a:bodyPr/>
          <a:lstStyle/>
          <a:p>
            <a:r>
              <a:rPr lang="fr-FR" dirty="0" smtClean="0"/>
              <a:t>Présentation réalisée par le GAP47 </a:t>
            </a:r>
          </a:p>
          <a:p>
            <a:r>
              <a:rPr lang="fr-FR" dirty="0" smtClean="0"/>
              <a:t>RAAGSO 8 (09/2016) </a:t>
            </a:r>
          </a:p>
          <a:p>
            <a:r>
              <a:rPr lang="fr-FR" sz="1200" dirty="0" smtClean="0"/>
              <a:t>Participants : François DOFFIN / Daniel PALAZY</a:t>
            </a:r>
            <a:endParaRPr lang="fr-FR" sz="12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57953"/>
            <a:ext cx="1524000" cy="1447800"/>
          </a:xfrm>
          <a:prstGeom prst="rect">
            <a:avLst/>
          </a:prstGeom>
          <a:ln>
            <a:noFill/>
          </a:ln>
          <a:effectLst>
            <a:softEdge rad="112500"/>
          </a:effectLst>
        </p:spPr>
      </p:pic>
      <p:pic>
        <p:nvPicPr>
          <p:cNvPr id="5" name="Imag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08" y="3871794"/>
            <a:ext cx="3874191" cy="2986206"/>
          </a:xfrm>
          <a:prstGeom prst="rect">
            <a:avLst/>
          </a:prstGeom>
          <a:ln>
            <a:noFill/>
          </a:ln>
          <a:effectLst>
            <a:softEdge rad="112500"/>
          </a:effectLst>
        </p:spPr>
      </p:pic>
    </p:spTree>
    <p:extLst>
      <p:ext uri="{BB962C8B-B14F-4D97-AF65-F5344CB8AC3E}">
        <p14:creationId xmlns:p14="http://schemas.microsoft.com/office/powerpoint/2010/main" val="2004383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Choisir ???</a:t>
            </a:r>
            <a:endParaRPr lang="fr-FR" dirty="0"/>
          </a:p>
        </p:txBody>
      </p:sp>
      <p:sp>
        <p:nvSpPr>
          <p:cNvPr id="3" name="Espace réservé du contenu 2"/>
          <p:cNvSpPr>
            <a:spLocks noGrp="1"/>
          </p:cNvSpPr>
          <p:nvPr>
            <p:ph idx="1"/>
          </p:nvPr>
        </p:nvSpPr>
        <p:spPr/>
        <p:txBody>
          <a:bodyPr>
            <a:normAutofit/>
          </a:bodyPr>
          <a:lstStyle/>
          <a:p>
            <a:r>
              <a:rPr lang="fr-FR" sz="2800" dirty="0"/>
              <a:t>Les différents principes ont chacun des avantages. Aucun n’est mieux que les autres sur tous les points. Il faudra donc choisir le type de principe en </a:t>
            </a:r>
            <a:r>
              <a:rPr lang="fr-FR" sz="2800" dirty="0" smtClean="0"/>
              <a:t>fonction </a:t>
            </a:r>
            <a:r>
              <a:rPr lang="fr-FR" sz="2800" dirty="0"/>
              <a:t>des spécifications </a:t>
            </a:r>
            <a:r>
              <a:rPr lang="fr-FR" sz="2800" dirty="0" smtClean="0"/>
              <a:t>recherchées</a:t>
            </a:r>
            <a:r>
              <a:rPr lang="fr-FR" sz="2800" dirty="0"/>
              <a:t> </a:t>
            </a:r>
            <a:r>
              <a:rPr lang="fr-FR" sz="2800" dirty="0" smtClean="0"/>
              <a:t>(Solidité / Rigidité / Ductilité / Précision / Taille Pièce / Isotropie / </a:t>
            </a:r>
            <a:r>
              <a:rPr lang="is-IS" sz="2800" dirty="0" smtClean="0"/>
              <a:t>…)</a:t>
            </a:r>
          </a:p>
          <a:p>
            <a:endParaRPr lang="is-IS" sz="2800" dirty="0"/>
          </a:p>
          <a:p>
            <a:endParaRPr lang="fr-FR" sz="2800" dirty="0" smtClean="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11537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IMPRIMER en FDM ?</a:t>
            </a:r>
            <a:r>
              <a:rPr lang="fr-FR" dirty="0"/>
              <a:t/>
            </a:r>
            <a:br>
              <a:rPr lang="fr-FR" dirty="0"/>
            </a:br>
            <a:r>
              <a:rPr lang="fr-FR" dirty="0" smtClean="0"/>
              <a:t>ETAPE 1</a:t>
            </a:r>
            <a:endParaRPr lang="fr-FR" dirty="0"/>
          </a:p>
        </p:txBody>
      </p:sp>
      <p:sp>
        <p:nvSpPr>
          <p:cNvPr id="3" name="Espace réservé du contenu 2"/>
          <p:cNvSpPr>
            <a:spLocks noGrp="1"/>
          </p:cNvSpPr>
          <p:nvPr>
            <p:ph idx="1"/>
          </p:nvPr>
        </p:nvSpPr>
        <p:spPr>
          <a:xfrm>
            <a:off x="685801" y="2142067"/>
            <a:ext cx="10131425" cy="4272381"/>
          </a:xfrm>
        </p:spPr>
        <p:txBody>
          <a:bodyPr>
            <a:normAutofit fontScale="32500" lnSpcReduction="20000"/>
          </a:bodyPr>
          <a:lstStyle/>
          <a:p>
            <a:endParaRPr lang="fr-FR" sz="2800" b="1" dirty="0"/>
          </a:p>
          <a:p>
            <a:r>
              <a:rPr lang="fr-FR" sz="6200" b="1" dirty="0"/>
              <a:t>Obtenir ou créer un modèle 3D</a:t>
            </a:r>
          </a:p>
          <a:p>
            <a:r>
              <a:rPr lang="fr-FR" sz="6200" dirty="0"/>
              <a:t>Sans modèle, pas d’impression 3D (tout comme l’on imprime pas sur une imprimante classique sans fichier Word, Excel,…). Trois solutions s’offrent à vous pour le modèle 3D :</a:t>
            </a:r>
          </a:p>
          <a:p>
            <a:r>
              <a:rPr lang="fr-FR" sz="6200" dirty="0"/>
              <a:t>Dessinez votre modèle 3D à l’aide d’un logiciel adapté comme </a:t>
            </a:r>
            <a:r>
              <a:rPr lang="fr-FR" sz="6200" b="1" dirty="0" smtClean="0">
                <a:solidFill>
                  <a:srgbClr val="FFFF00"/>
                </a:solidFill>
                <a:hlinkClick r:id="rId3"/>
              </a:rPr>
              <a:t>Google </a:t>
            </a:r>
            <a:r>
              <a:rPr lang="fr-FR" sz="6200" b="1" dirty="0" smtClean="0">
                <a:hlinkClick r:id="rId3"/>
              </a:rPr>
              <a:t>Sketchup </a:t>
            </a:r>
            <a:r>
              <a:rPr lang="fr-FR" sz="6200" b="1" dirty="0" smtClean="0"/>
              <a:t>/ </a:t>
            </a:r>
            <a:r>
              <a:rPr lang="fr-FR" sz="6200" b="1" dirty="0" smtClean="0">
                <a:solidFill>
                  <a:srgbClr val="FFFF00"/>
                </a:solidFill>
                <a:hlinkClick r:id="rId4"/>
              </a:rPr>
              <a:t>Freecad</a:t>
            </a:r>
            <a:r>
              <a:rPr lang="fr-FR" sz="6200" b="1" dirty="0" smtClean="0"/>
              <a:t> / </a:t>
            </a:r>
            <a:r>
              <a:rPr lang="fr-FR" sz="6200" b="1" dirty="0" smtClean="0">
                <a:hlinkClick r:id="rId5"/>
              </a:rPr>
              <a:t>OnShape</a:t>
            </a:r>
            <a:r>
              <a:rPr lang="fr-FR" sz="6200" b="1" dirty="0" smtClean="0"/>
              <a:t> / CATIA / SolidWorks / CREO / Blender / </a:t>
            </a:r>
            <a:r>
              <a:rPr lang="fr-FR" sz="6200" b="1" dirty="0" err="1" smtClean="0">
                <a:hlinkClick r:id="rId6"/>
              </a:rPr>
              <a:t>OpenScad</a:t>
            </a:r>
            <a:r>
              <a:rPr lang="fr-FR" sz="6200" b="1" dirty="0" smtClean="0"/>
              <a:t> / </a:t>
            </a:r>
            <a:r>
              <a:rPr lang="is-IS" sz="6200" b="1" dirty="0" smtClean="0"/>
              <a:t>…</a:t>
            </a:r>
            <a:endParaRPr lang="fr-FR" sz="6200" dirty="0" smtClean="0"/>
          </a:p>
          <a:p>
            <a:r>
              <a:rPr lang="fr-FR" sz="6200" dirty="0" smtClean="0"/>
              <a:t>Scannez vos objets ou vos amis afin de les répliquer, en ayant ou non personnalisé le modèle obtenu auparavant.</a:t>
            </a:r>
          </a:p>
          <a:p>
            <a:r>
              <a:rPr lang="fr-FR" sz="6200" dirty="0" smtClean="0"/>
              <a:t>Téléchargez </a:t>
            </a:r>
            <a:r>
              <a:rPr lang="fr-FR" sz="6200" dirty="0"/>
              <a:t>le sur des sites tels que Thingiverse des dizaines de milliers de modèles 3D gratuitement.</a:t>
            </a:r>
          </a:p>
          <a:p>
            <a:r>
              <a:rPr lang="fr-FR" sz="6200" dirty="0"/>
              <a:t>Votre modèle 3D est un fichier STL, il ne reste plus qu’à l’importer dans votre logiciel d’impression 3D (</a:t>
            </a:r>
            <a:r>
              <a:rPr lang="fr-FR" sz="6200" dirty="0">
                <a:hlinkClick r:id="rId7"/>
              </a:rPr>
              <a:t>Repetier</a:t>
            </a:r>
            <a:r>
              <a:rPr lang="fr-FR" sz="6200" dirty="0"/>
              <a:t>, Makerware, </a:t>
            </a:r>
            <a:r>
              <a:rPr lang="fr-FR" sz="6200" dirty="0">
                <a:hlinkClick r:id="rId8"/>
              </a:rPr>
              <a:t>Cura</a:t>
            </a:r>
            <a:r>
              <a:rPr lang="fr-FR" sz="6200" dirty="0"/>
              <a:t>…). Ces logiciels sont en téléchargement libre et gratuit sur Internet.</a:t>
            </a:r>
          </a:p>
          <a:p>
            <a:endParaRPr lang="fr-FR" sz="3700" dirty="0"/>
          </a:p>
        </p:txBody>
      </p:sp>
      <p:pic>
        <p:nvPicPr>
          <p:cNvPr id="4" name="Image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211819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IMPRIMER ? </a:t>
            </a:r>
            <a:r>
              <a:rPr lang="fr-FR" dirty="0"/>
              <a:t/>
            </a:r>
            <a:br>
              <a:rPr lang="fr-FR" dirty="0"/>
            </a:br>
            <a:r>
              <a:rPr lang="fr-FR" dirty="0" smtClean="0"/>
              <a:t>ETAPE 2</a:t>
            </a:r>
            <a:endParaRPr lang="fr-FR" dirty="0"/>
          </a:p>
        </p:txBody>
      </p:sp>
      <p:sp>
        <p:nvSpPr>
          <p:cNvPr id="3" name="Espace réservé du contenu 2"/>
          <p:cNvSpPr>
            <a:spLocks noGrp="1"/>
          </p:cNvSpPr>
          <p:nvPr>
            <p:ph idx="1"/>
          </p:nvPr>
        </p:nvSpPr>
        <p:spPr>
          <a:xfrm>
            <a:off x="685801" y="2142067"/>
            <a:ext cx="10805614" cy="3649133"/>
          </a:xfrm>
        </p:spPr>
        <p:txBody>
          <a:bodyPr>
            <a:normAutofit/>
          </a:bodyPr>
          <a:lstStyle/>
          <a:p>
            <a:r>
              <a:rPr lang="fr-FR" sz="2400" b="1" dirty="0" smtClean="0"/>
              <a:t>Préparer </a:t>
            </a:r>
            <a:r>
              <a:rPr lang="fr-FR" sz="2400" b="1" dirty="0"/>
              <a:t>l'impression 3D</a:t>
            </a:r>
          </a:p>
          <a:p>
            <a:r>
              <a:rPr lang="fr-FR" sz="2400" dirty="0"/>
              <a:t>Ouvrez votre fichier STL grâce au logiciel fourni avec votre imprimante 3D. </a:t>
            </a:r>
            <a:endParaRPr lang="fr-FR" sz="2400" dirty="0" smtClean="0"/>
          </a:p>
          <a:p>
            <a:r>
              <a:rPr lang="fr-FR" sz="2400" dirty="0" smtClean="0"/>
              <a:t>Vous </a:t>
            </a:r>
            <a:r>
              <a:rPr lang="fr-FR" sz="2400" dirty="0"/>
              <a:t>pourrez alors le visualiser et si besoin le déplacer sur la plateforme, agrandir ou diminuer sa taille. C’est aussi l’occasion de vérifier votre matériel : plateau d’impression au bon niveau, branchements, stabilité de l’imprimante.</a:t>
            </a:r>
            <a:endParaRPr lang="fr-FR" sz="40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202392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IMPRIMER ?</a:t>
            </a:r>
            <a:r>
              <a:rPr lang="fr-FR" dirty="0"/>
              <a:t/>
            </a:r>
            <a:br>
              <a:rPr lang="fr-FR" dirty="0"/>
            </a:br>
            <a:r>
              <a:rPr lang="fr-FR" dirty="0" smtClean="0"/>
              <a:t>ETAPE 3</a:t>
            </a:r>
            <a:endParaRPr lang="fr-FR" dirty="0"/>
          </a:p>
        </p:txBody>
      </p:sp>
      <p:sp>
        <p:nvSpPr>
          <p:cNvPr id="3" name="Espace réservé du contenu 2"/>
          <p:cNvSpPr>
            <a:spLocks noGrp="1"/>
          </p:cNvSpPr>
          <p:nvPr>
            <p:ph idx="1"/>
          </p:nvPr>
        </p:nvSpPr>
        <p:spPr/>
        <p:txBody>
          <a:bodyPr>
            <a:normAutofit/>
          </a:bodyPr>
          <a:lstStyle/>
          <a:p>
            <a:endParaRPr lang="fr-FR" b="1" dirty="0"/>
          </a:p>
          <a:p>
            <a:r>
              <a:rPr lang="fr-FR" sz="2400" b="1" dirty="0"/>
              <a:t>Choisir vos réglages</a:t>
            </a:r>
          </a:p>
          <a:p>
            <a:r>
              <a:rPr lang="fr-FR" sz="2400" dirty="0"/>
              <a:t>Connectez votre imprimante à votre ordinateur (câble USB, carte SD) puis insérez le filament 3D dans la tête d’impression ou extrudeuse.</a:t>
            </a:r>
            <a:endParaRPr lang="fr-FR" sz="40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2113439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IMPRIMER ?</a:t>
            </a:r>
            <a:r>
              <a:rPr lang="fr-FR" dirty="0"/>
              <a:t/>
            </a:r>
            <a:br>
              <a:rPr lang="fr-FR" dirty="0"/>
            </a:br>
            <a:r>
              <a:rPr lang="fr-FR" dirty="0" smtClean="0"/>
              <a:t>ETAPE 4</a:t>
            </a:r>
            <a:endParaRPr lang="fr-FR" dirty="0"/>
          </a:p>
        </p:txBody>
      </p:sp>
      <p:sp>
        <p:nvSpPr>
          <p:cNvPr id="3" name="Espace réservé du contenu 2"/>
          <p:cNvSpPr>
            <a:spLocks noGrp="1"/>
          </p:cNvSpPr>
          <p:nvPr>
            <p:ph idx="1"/>
          </p:nvPr>
        </p:nvSpPr>
        <p:spPr/>
        <p:txBody>
          <a:bodyPr>
            <a:normAutofit/>
          </a:bodyPr>
          <a:lstStyle/>
          <a:p>
            <a:r>
              <a:rPr lang="fr-FR" sz="2400" b="1" dirty="0" smtClean="0"/>
              <a:t>Lancer </a:t>
            </a:r>
            <a:r>
              <a:rPr lang="fr-FR" sz="2400" b="1" dirty="0"/>
              <a:t>l'impression 3D !</a:t>
            </a:r>
          </a:p>
          <a:p>
            <a:r>
              <a:rPr lang="fr-FR" sz="2400" dirty="0"/>
              <a:t>Il ne reste qu’à imprimer ! L’imprimante va alors chauffer le plateau et la buse et commencer l’impression de votre modèle 3D. La tête d’impression va faire fondre le filament et se déplacer pour le déposer sur le plateau afin de créer votre objet en trois dimensions. La durée de l’impression 3D dépendra de la taille et des paramètres de votre modèle.</a:t>
            </a: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818333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 Puis-je Imprimer avec mon Imprimante ?</a:t>
            </a:r>
            <a:endParaRPr lang="fr-FR" dirty="0"/>
          </a:p>
        </p:txBody>
      </p:sp>
      <p:sp>
        <p:nvSpPr>
          <p:cNvPr id="3" name="Espace réservé du contenu 2"/>
          <p:cNvSpPr>
            <a:spLocks noGrp="1"/>
          </p:cNvSpPr>
          <p:nvPr>
            <p:ph idx="1"/>
          </p:nvPr>
        </p:nvSpPr>
        <p:spPr/>
        <p:txBody>
          <a:bodyPr>
            <a:normAutofit/>
          </a:bodyPr>
          <a:lstStyle/>
          <a:p>
            <a:r>
              <a:rPr lang="fr-FR" sz="2800" dirty="0"/>
              <a:t>Les possibilités de l’impression 3D sont tout aussi épatantes qu’infinies. Aucune forme n’est irréalisable et l’impression 3D ouvre même la voie à des créations qui seraient impossibles de réaliser avec des techniques traditionnelles de </a:t>
            </a:r>
            <a:r>
              <a:rPr lang="fr-FR" sz="2800" dirty="0" smtClean="0"/>
              <a:t>production.</a:t>
            </a:r>
          </a:p>
          <a:p>
            <a:endParaRPr lang="fr-FR" sz="2800" dirty="0" smtClean="0"/>
          </a:p>
          <a:p>
            <a:r>
              <a:rPr lang="fr-FR" sz="2800" dirty="0" smtClean="0"/>
              <a:t>Exemple en </a:t>
            </a:r>
            <a:r>
              <a:rPr lang="fr-FR" sz="2800" dirty="0" smtClean="0">
                <a:hlinkClick r:id="rId2"/>
              </a:rPr>
              <a:t>vidéo</a:t>
            </a:r>
            <a:r>
              <a:rPr lang="fr-FR" sz="2800" dirty="0" smtClean="0">
                <a:hlinkClick r:id="rId3" action="ppaction://hlinkfile"/>
              </a:rPr>
              <a:t> </a:t>
            </a:r>
            <a:endParaRPr lang="fr-FR" sz="2800" dirty="0"/>
          </a:p>
          <a:p>
            <a:endParaRPr lang="fr-FR" sz="2800" dirty="0"/>
          </a:p>
          <a:p>
            <a:endParaRPr lang="fr-FR" sz="2800"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1057007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1" y="-459980"/>
            <a:ext cx="10131425" cy="1456267"/>
          </a:xfrm>
        </p:spPr>
        <p:txBody>
          <a:bodyPr/>
          <a:lstStyle/>
          <a:p>
            <a:r>
              <a:rPr lang="fr-FR" dirty="0" smtClean="0"/>
              <a:t>QUE Puis-je Imprimer avec mon Imprimante ?</a:t>
            </a:r>
            <a:endParaRPr lang="fr-FR" dirty="0"/>
          </a:p>
        </p:txBody>
      </p:sp>
      <p:sp>
        <p:nvSpPr>
          <p:cNvPr id="3" name="Espace réservé du contenu 2"/>
          <p:cNvSpPr>
            <a:spLocks noGrp="1"/>
          </p:cNvSpPr>
          <p:nvPr>
            <p:ph idx="1"/>
          </p:nvPr>
        </p:nvSpPr>
        <p:spPr>
          <a:xfrm>
            <a:off x="114301" y="996287"/>
            <a:ext cx="10131425" cy="5861713"/>
          </a:xfrm>
        </p:spPr>
        <p:txBody>
          <a:bodyPr>
            <a:noAutofit/>
          </a:bodyPr>
          <a:lstStyle/>
          <a:p>
            <a:endParaRPr lang="fr-FR" sz="800" dirty="0">
              <a:hlinkClick r:id="rId2"/>
            </a:endParaRPr>
          </a:p>
          <a:p>
            <a:r>
              <a:rPr lang="fr-FR" sz="1600" b="1" dirty="0"/>
              <a:t>Jouets / jeux personnalisés</a:t>
            </a:r>
            <a:r>
              <a:rPr lang="fr-FR" sz="1600" dirty="0"/>
              <a:t> pour vos enfants, ou pour vous : jouets, jeux de construction, </a:t>
            </a:r>
            <a:r>
              <a:rPr lang="fr-FR" sz="1600" dirty="0" err="1"/>
              <a:t>cosplay</a:t>
            </a:r>
            <a:r>
              <a:rPr lang="fr-FR" sz="1600" dirty="0"/>
              <a:t> (accessoires de déguisements), dés personnalisés, figurines de jeux (petits soldats, figurines pour des jeux personnalisés de type </a:t>
            </a:r>
            <a:r>
              <a:rPr lang="fr-FR" sz="1600" dirty="0" err="1"/>
              <a:t>Warhammers</a:t>
            </a:r>
            <a:r>
              <a:rPr lang="fr-FR" sz="1600" dirty="0"/>
              <a:t>, D&amp;D, </a:t>
            </a:r>
            <a:r>
              <a:rPr lang="fr-FR" sz="1600" dirty="0" err="1"/>
              <a:t>etc</a:t>
            </a:r>
            <a:r>
              <a:rPr lang="fr-FR" sz="1600" dirty="0" smtClean="0"/>
              <a:t>)…</a:t>
            </a:r>
          </a:p>
          <a:p>
            <a:r>
              <a:rPr lang="fr-FR" sz="1600" dirty="0" smtClean="0"/>
              <a:t>Bijoux uniques personnalisés</a:t>
            </a:r>
            <a:endParaRPr lang="fr-FR" sz="1600" dirty="0"/>
          </a:p>
          <a:p>
            <a:r>
              <a:rPr lang="fr-FR" sz="1600" b="1" dirty="0"/>
              <a:t>Objets de décoration uniques</a:t>
            </a:r>
            <a:r>
              <a:rPr lang="fr-FR" sz="1600" dirty="0"/>
              <a:t> : vases, supports de bougies, supports de luminaires, horloges, cadres pour photos, tableaux ou miroirs, </a:t>
            </a:r>
            <a:r>
              <a:rPr lang="fr-FR" sz="1600" dirty="0" err="1"/>
              <a:t>portes-clés</a:t>
            </a:r>
            <a:r>
              <a:rPr lang="fr-FR" sz="1600" dirty="0"/>
              <a:t>, </a:t>
            </a:r>
            <a:r>
              <a:rPr lang="fr-FR" sz="1600" dirty="0" err="1"/>
              <a:t>serres-livres</a:t>
            </a:r>
            <a:r>
              <a:rPr lang="fr-FR" sz="1600" dirty="0"/>
              <a:t>, porte manteaux, embouts de tringle à rideaux, coques de portables uniques, figurines,…</a:t>
            </a:r>
          </a:p>
          <a:p>
            <a:r>
              <a:rPr lang="fr-FR" sz="1600" b="1" dirty="0"/>
              <a:t>Cuisine</a:t>
            </a:r>
            <a:r>
              <a:rPr lang="fr-FR" sz="1600" dirty="0"/>
              <a:t> : tasses et </a:t>
            </a:r>
            <a:r>
              <a:rPr lang="fr-FR" sz="1600" dirty="0" err="1"/>
              <a:t>mugs</a:t>
            </a:r>
            <a:r>
              <a:rPr lang="fr-FR" sz="1600" dirty="0"/>
              <a:t>, moules à gâteaux de toutes formes, décapsuleurs, bacs à glaçons, manches de couverts, emporte-pièces personnalisés,…</a:t>
            </a:r>
          </a:p>
          <a:p>
            <a:r>
              <a:rPr lang="fr-FR" sz="1600" b="1" dirty="0"/>
              <a:t>Pratique (bricolage, mécanique, jardinage, </a:t>
            </a:r>
            <a:r>
              <a:rPr lang="fr-FR" sz="1600" b="1" dirty="0" err="1"/>
              <a:t>etc</a:t>
            </a:r>
            <a:r>
              <a:rPr lang="fr-FR" sz="1600" b="1" dirty="0"/>
              <a:t>)</a:t>
            </a:r>
            <a:r>
              <a:rPr lang="fr-FR" sz="1600" dirty="0"/>
              <a:t> : anneaux de rideaux de douche, coudes pour tuyauterie, support de courroie, remplacement de boutons cassés de vos appareils ménagers (four, gazinière), touches de rechange pour votre clavier, support de tablette tactile, vous êtes gaucher ? Savourez votre revanche sur l’hégémonie des droitiers,…</a:t>
            </a:r>
          </a:p>
          <a:p>
            <a:r>
              <a:rPr lang="fr-FR" sz="1600" b="1" dirty="0"/>
              <a:t>Maquettes, modélisme</a:t>
            </a:r>
            <a:endParaRPr lang="fr-FR" sz="1600" dirty="0"/>
          </a:p>
          <a:p>
            <a:r>
              <a:rPr lang="fr-FR" sz="1600" b="1" dirty="0"/>
              <a:t>Prototypes</a:t>
            </a:r>
            <a:r>
              <a:rPr lang="fr-FR" sz="1600" dirty="0"/>
              <a:t> pour enfin concrétiser facilement vos idées et inventions, valider/affiner vos projets, packagings, produits</a:t>
            </a:r>
            <a:r>
              <a:rPr lang="fr-FR" sz="1600" dirty="0" smtClean="0"/>
              <a:t>…</a:t>
            </a:r>
          </a:p>
          <a:p>
            <a:endParaRPr lang="fr-FR" sz="800" dirty="0"/>
          </a:p>
          <a:p>
            <a:r>
              <a:rPr lang="fr-FR" sz="1600" b="1" dirty="0" smtClean="0"/>
              <a:t>DES TELESCOPES !!!!</a:t>
            </a:r>
          </a:p>
          <a:p>
            <a:endParaRPr lang="fr-FR" sz="1600" b="1" dirty="0" smtClean="0"/>
          </a:p>
          <a:p>
            <a:pPr marL="0" indent="0">
              <a:buNone/>
            </a:pPr>
            <a:r>
              <a:rPr lang="fr-FR" sz="1600" b="1" dirty="0" smtClean="0">
                <a:hlinkClick r:id="rId3" action="ppaction://hlinkfile"/>
              </a:rPr>
              <a:t>Autre exemple possibilités infinies voir vidéo</a:t>
            </a:r>
            <a:endParaRPr lang="fr-FR" sz="2400" b="1" dirty="0"/>
          </a:p>
          <a:p>
            <a:endParaRPr lang="fr-FR" sz="800" dirty="0"/>
          </a:p>
          <a:p>
            <a:endParaRPr lang="fr-FR" sz="800"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1099778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2"/>
            <a:ext cx="10131425" cy="1456267"/>
          </a:xfrm>
        </p:spPr>
        <p:txBody>
          <a:bodyPr/>
          <a:lstStyle/>
          <a:p>
            <a:r>
              <a:rPr lang="fr-FR" dirty="0" smtClean="0"/>
              <a:t>Une imprimante c’est bien mais a quel PRIX !!!</a:t>
            </a:r>
            <a:endParaRPr lang="fr-FR" dirty="0"/>
          </a:p>
        </p:txBody>
      </p:sp>
      <p:sp>
        <p:nvSpPr>
          <p:cNvPr id="3" name="Espace réservé du contenu 2"/>
          <p:cNvSpPr>
            <a:spLocks noGrp="1"/>
          </p:cNvSpPr>
          <p:nvPr>
            <p:ph idx="1"/>
          </p:nvPr>
        </p:nvSpPr>
        <p:spPr>
          <a:xfrm>
            <a:off x="502573" y="2075597"/>
            <a:ext cx="11136573" cy="3649133"/>
          </a:xfrm>
        </p:spPr>
        <p:txBody>
          <a:bodyPr>
            <a:normAutofit fontScale="77500" lnSpcReduction="20000"/>
          </a:bodyPr>
          <a:lstStyle/>
          <a:p>
            <a:r>
              <a:rPr lang="fr-FR" sz="2400" dirty="0" smtClean="0"/>
              <a:t>Comme en Astronomie, on en trouve pour tout le monde. Il y a des imprimantes pour les fortunés qui sont quasiment Plug &amp; Play et qui permettent de produire des pièces acceptables sans aucun effort de votre part. Puis il y a les autres </a:t>
            </a:r>
            <a:r>
              <a:rPr lang="is-IS" sz="2400" dirty="0" smtClean="0"/>
              <a:t>…</a:t>
            </a:r>
          </a:p>
          <a:p>
            <a:endParaRPr lang="is-IS" sz="2400" dirty="0"/>
          </a:p>
          <a:p>
            <a:r>
              <a:rPr lang="is-IS" sz="2400" dirty="0" smtClean="0"/>
              <a:t>Les autres sont les imprimantes qui ont une Base DIY et qui fonctionnent avec des soft libres. Celles-ci sont les plus interressantes car la communauté est très active et fait évoluer la technique plus rapidement que les industriels. Elles sont très peu chères et fonctionnent souvent mieux que les imprimantes Plug &amp; Play (car entièrement parametrables).</a:t>
            </a:r>
          </a:p>
          <a:p>
            <a:endParaRPr lang="is-IS" sz="2400" dirty="0"/>
          </a:p>
          <a:p>
            <a:r>
              <a:rPr lang="is-IS" sz="2400" dirty="0" smtClean="0"/>
              <a:t>Oui mais alors pourquoi investir ????  Et bien la réponse est simple, si vous </a:t>
            </a:r>
            <a:r>
              <a:rPr lang="fr-FR" sz="2400" dirty="0" smtClean="0"/>
              <a:t>êtes fortuné et intelligent alors il faut opter pour le DIY. Si vous êtes feignant alors il faut se tourner vers du Plug &amp; Play. Si vous avez un petit budget (entre 300 et 800€), pas le choix il faut devenir futé ^^</a:t>
            </a:r>
            <a:endParaRPr lang="fr-FR" sz="2000" dirty="0" smtClean="0"/>
          </a:p>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1137349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2"/>
            <a:ext cx="10131425" cy="1456267"/>
          </a:xfrm>
        </p:spPr>
        <p:txBody>
          <a:bodyPr/>
          <a:lstStyle/>
          <a:p>
            <a:r>
              <a:rPr lang="fr-FR" dirty="0" smtClean="0"/>
              <a:t>Exemple d’imprimante Plug &amp; Play</a:t>
            </a:r>
            <a:br>
              <a:rPr lang="fr-FR" dirty="0" smtClean="0"/>
            </a:br>
            <a:r>
              <a:rPr lang="fr-FR" dirty="0" err="1" smtClean="0"/>
              <a:t>Tiertime</a:t>
            </a:r>
            <a:r>
              <a:rPr lang="fr-FR" dirty="0" smtClean="0"/>
              <a:t> </a:t>
            </a:r>
            <a:r>
              <a:rPr lang="fr-FR" dirty="0" err="1" smtClean="0"/>
              <a:t>upbox</a:t>
            </a:r>
            <a:r>
              <a:rPr lang="fr-FR" dirty="0" smtClean="0"/>
              <a:t> (Pour les feignants)</a:t>
            </a:r>
            <a:endParaRPr lang="fr-FR" dirty="0"/>
          </a:p>
        </p:txBody>
      </p:sp>
      <p:sp>
        <p:nvSpPr>
          <p:cNvPr id="3" name="Espace réservé du contenu 2"/>
          <p:cNvSpPr>
            <a:spLocks noGrp="1"/>
          </p:cNvSpPr>
          <p:nvPr>
            <p:ph idx="1"/>
          </p:nvPr>
        </p:nvSpPr>
        <p:spPr>
          <a:xfrm>
            <a:off x="7883611" y="1638869"/>
            <a:ext cx="3755535" cy="4749574"/>
          </a:xfrm>
        </p:spPr>
        <p:txBody>
          <a:bodyPr>
            <a:normAutofit/>
          </a:bodyPr>
          <a:lstStyle/>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2573" y="1829938"/>
            <a:ext cx="3719384" cy="3200400"/>
          </a:xfrm>
          <a:prstGeom prst="rect">
            <a:avLst/>
          </a:prstGeom>
          <a:ln>
            <a:noFill/>
          </a:ln>
          <a:effectLst>
            <a:softEdge rad="112500"/>
          </a:effectLst>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949" y="1615293"/>
            <a:ext cx="2832100" cy="3265200"/>
          </a:xfrm>
          <a:prstGeom prst="rect">
            <a:avLst/>
          </a:prstGeom>
        </p:spPr>
      </p:pic>
      <p:sp>
        <p:nvSpPr>
          <p:cNvPr id="8" name="ZoneTexte 7"/>
          <p:cNvSpPr txBox="1"/>
          <p:nvPr/>
        </p:nvSpPr>
        <p:spPr>
          <a:xfrm>
            <a:off x="7760043" y="1952367"/>
            <a:ext cx="4176583" cy="6463308"/>
          </a:xfrm>
          <a:prstGeom prst="rect">
            <a:avLst/>
          </a:prstGeom>
          <a:noFill/>
        </p:spPr>
        <p:txBody>
          <a:bodyPr wrap="square" rtlCol="0">
            <a:spAutoFit/>
          </a:bodyPr>
          <a:lstStyle/>
          <a:p>
            <a:pPr marL="285750" indent="-285750">
              <a:buFont typeface="Arial" charset="0"/>
              <a:buChar char="•"/>
            </a:pPr>
            <a:r>
              <a:rPr lang="fr-FR" dirty="0" smtClean="0"/>
              <a:t>Imprimante </a:t>
            </a:r>
            <a:r>
              <a:rPr lang="fr-FR" dirty="0" smtClean="0">
                <a:solidFill>
                  <a:srgbClr val="00B050"/>
                </a:solidFill>
              </a:rPr>
              <a:t>totalement</a:t>
            </a:r>
            <a:r>
              <a:rPr lang="fr-FR" dirty="0" smtClean="0"/>
              <a:t> Plug &amp; Play</a:t>
            </a:r>
          </a:p>
          <a:p>
            <a:pPr marL="285750" indent="-285750">
              <a:buFont typeface="Arial" charset="0"/>
              <a:buChar char="•"/>
            </a:pPr>
            <a:r>
              <a:rPr lang="fr-FR" dirty="0" smtClean="0">
                <a:solidFill>
                  <a:srgbClr val="00B050"/>
                </a:solidFill>
              </a:rPr>
              <a:t>Qualité d’impression bluffante</a:t>
            </a:r>
          </a:p>
          <a:p>
            <a:pPr marL="285750" indent="-285750">
              <a:buFont typeface="Arial" charset="0"/>
              <a:buChar char="•"/>
            </a:pPr>
            <a:r>
              <a:rPr lang="fr-FR" dirty="0" smtClean="0"/>
              <a:t>Volume d’impression Très confortable</a:t>
            </a:r>
          </a:p>
          <a:p>
            <a:pPr marL="285750" indent="-285750">
              <a:buFont typeface="Arial" charset="0"/>
              <a:buChar char="•"/>
            </a:pPr>
            <a:r>
              <a:rPr lang="fr-FR" dirty="0" smtClean="0"/>
              <a:t>Entièrement caréné ce qui évite les odeurs (</a:t>
            </a:r>
            <a:r>
              <a:rPr lang="fr-FR" dirty="0" smtClean="0">
                <a:solidFill>
                  <a:srgbClr val="00B050"/>
                </a:solidFill>
              </a:rPr>
              <a:t>système filtre intégré</a:t>
            </a:r>
            <a:r>
              <a:rPr lang="fr-FR" dirty="0" smtClean="0"/>
              <a:t>)</a:t>
            </a:r>
          </a:p>
          <a:p>
            <a:pPr marL="285750" indent="-285750">
              <a:buFont typeface="Arial" charset="0"/>
              <a:buChar char="•"/>
            </a:pPr>
            <a:r>
              <a:rPr lang="fr-FR" dirty="0" smtClean="0"/>
              <a:t>Plateau perforé amovible pratique</a:t>
            </a:r>
          </a:p>
          <a:p>
            <a:pPr marL="285750" indent="-285750">
              <a:buFont typeface="Arial" charset="0"/>
              <a:buChar char="•"/>
            </a:pPr>
            <a:endParaRPr lang="fr-FR" dirty="0"/>
          </a:p>
          <a:p>
            <a:pPr marL="285750" indent="-285750">
              <a:buFont typeface="Arial" charset="0"/>
              <a:buChar char="•"/>
            </a:pPr>
            <a:r>
              <a:rPr lang="fr-FR" dirty="0" smtClean="0">
                <a:solidFill>
                  <a:srgbClr val="FF0000"/>
                </a:solidFill>
              </a:rPr>
              <a:t>Soft Dédié et bridé </a:t>
            </a:r>
            <a:r>
              <a:rPr lang="fr-FR" dirty="0" err="1" smtClean="0">
                <a:solidFill>
                  <a:srgbClr val="FF0000"/>
                </a:solidFill>
              </a:rPr>
              <a:t>Tiertime</a:t>
            </a:r>
            <a:endParaRPr lang="fr-FR" dirty="0" smtClean="0">
              <a:solidFill>
                <a:srgbClr val="FF0000"/>
              </a:solidFill>
            </a:endParaRPr>
          </a:p>
          <a:p>
            <a:pPr marL="285750" indent="-285750">
              <a:buFont typeface="Arial" charset="0"/>
              <a:buChar char="•"/>
            </a:pPr>
            <a:r>
              <a:rPr lang="fr-FR" dirty="0" smtClean="0">
                <a:solidFill>
                  <a:srgbClr val="FF0000"/>
                </a:solidFill>
              </a:rPr>
              <a:t>Doit utiliser la matière ABS ou PLA constructeur</a:t>
            </a:r>
          </a:p>
          <a:p>
            <a:pPr marL="285750" indent="-285750">
              <a:buFont typeface="Arial" charset="0"/>
              <a:buChar char="•"/>
            </a:pPr>
            <a:r>
              <a:rPr lang="fr-FR" dirty="0" smtClean="0">
                <a:solidFill>
                  <a:srgbClr val="FFC000"/>
                </a:solidFill>
              </a:rPr>
              <a:t>Manque LCD lecteur SD</a:t>
            </a:r>
          </a:p>
          <a:p>
            <a:pPr marL="285750" indent="-285750">
              <a:buFont typeface="Arial" charset="0"/>
              <a:buChar char="•"/>
            </a:pPr>
            <a:r>
              <a:rPr lang="fr-FR" dirty="0" smtClean="0">
                <a:solidFill>
                  <a:srgbClr val="FF0000"/>
                </a:solidFill>
              </a:rPr>
              <a:t>Prix</a:t>
            </a:r>
          </a:p>
          <a:p>
            <a:pPr marL="285750" indent="-285750">
              <a:buFont typeface="Arial" charset="0"/>
              <a:buChar char="•"/>
            </a:pPr>
            <a:r>
              <a:rPr lang="fr-FR" dirty="0" smtClean="0">
                <a:solidFill>
                  <a:srgbClr val="FFC000"/>
                </a:solidFill>
              </a:rPr>
              <a:t>Trous dans le plateau</a:t>
            </a:r>
          </a:p>
          <a:p>
            <a:pPr marL="285750" indent="-285750">
              <a:buFont typeface="Arial" charset="0"/>
              <a:buChar char="•"/>
            </a:pPr>
            <a:r>
              <a:rPr lang="fr-FR" dirty="0" smtClean="0">
                <a:solidFill>
                  <a:srgbClr val="FF0000"/>
                </a:solidFill>
              </a:rPr>
              <a:t>Manque réglages remplissage pour solidité des pièces</a:t>
            </a:r>
          </a:p>
          <a:p>
            <a:pPr marL="285750" indent="-285750">
              <a:buFont typeface="Arial" charset="0"/>
              <a:buChar char="•"/>
            </a:pPr>
            <a:endParaRPr lang="fr-FR" dirty="0" smtClean="0">
              <a:solidFill>
                <a:srgbClr val="FF0000"/>
              </a:solidFill>
            </a:endParaRPr>
          </a:p>
          <a:p>
            <a:r>
              <a:rPr lang="fr-FR" dirty="0" smtClean="0">
                <a:solidFill>
                  <a:srgbClr val="FFFF00"/>
                </a:solidFill>
                <a:hlinkClick r:id="rId5"/>
              </a:rPr>
              <a:t>Vidéo</a:t>
            </a:r>
            <a:endParaRPr lang="fr-FR" dirty="0" smtClean="0">
              <a:solidFill>
                <a:srgbClr val="FFFF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endParaRPr lang="fr-FR" dirty="0"/>
          </a:p>
          <a:p>
            <a:endParaRPr lang="fr-FR" dirty="0"/>
          </a:p>
        </p:txBody>
      </p:sp>
    </p:spTree>
    <p:extLst>
      <p:ext uri="{BB962C8B-B14F-4D97-AF65-F5344CB8AC3E}">
        <p14:creationId xmlns:p14="http://schemas.microsoft.com/office/powerpoint/2010/main" val="1813818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2"/>
            <a:ext cx="10131425" cy="1456267"/>
          </a:xfrm>
        </p:spPr>
        <p:txBody>
          <a:bodyPr/>
          <a:lstStyle/>
          <a:p>
            <a:r>
              <a:rPr lang="fr-FR" dirty="0" smtClean="0"/>
              <a:t>Exemple d’imprimante Plug &amp; Play</a:t>
            </a:r>
            <a:br>
              <a:rPr lang="fr-FR" dirty="0" smtClean="0"/>
            </a:br>
            <a:r>
              <a:rPr lang="fr-FR" dirty="0" smtClean="0"/>
              <a:t>Les Ultimaker (pour ceux qui veulent évoluer)</a:t>
            </a:r>
            <a:endParaRPr lang="fr-FR" dirty="0"/>
          </a:p>
        </p:txBody>
      </p:sp>
      <p:sp>
        <p:nvSpPr>
          <p:cNvPr id="3" name="Espace réservé du contenu 2"/>
          <p:cNvSpPr>
            <a:spLocks noGrp="1"/>
          </p:cNvSpPr>
          <p:nvPr>
            <p:ph idx="1"/>
          </p:nvPr>
        </p:nvSpPr>
        <p:spPr>
          <a:xfrm>
            <a:off x="502573" y="1638869"/>
            <a:ext cx="11136573" cy="3649133"/>
          </a:xfrm>
        </p:spPr>
        <p:txBody>
          <a:bodyPr>
            <a:normAutofit/>
          </a:bodyPr>
          <a:lstStyle/>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573" y="1447800"/>
            <a:ext cx="3443059" cy="5136498"/>
          </a:xfrm>
          <a:prstGeom prst="rect">
            <a:avLst/>
          </a:prstGeom>
          <a:ln>
            <a:noFill/>
          </a:ln>
          <a:effectLst>
            <a:softEdge rad="112500"/>
          </a:effectLst>
        </p:spPr>
      </p:pic>
      <p:sp>
        <p:nvSpPr>
          <p:cNvPr id="7" name="ZoneTexte 6"/>
          <p:cNvSpPr txBox="1"/>
          <p:nvPr/>
        </p:nvSpPr>
        <p:spPr>
          <a:xfrm>
            <a:off x="6808572" y="1447800"/>
            <a:ext cx="4176583" cy="5909310"/>
          </a:xfrm>
          <a:prstGeom prst="rect">
            <a:avLst/>
          </a:prstGeom>
          <a:noFill/>
        </p:spPr>
        <p:txBody>
          <a:bodyPr wrap="square" rtlCol="0">
            <a:spAutoFit/>
          </a:bodyPr>
          <a:lstStyle/>
          <a:p>
            <a:pPr marL="285750" indent="-285750">
              <a:buFont typeface="Arial" charset="0"/>
              <a:buChar char="•"/>
            </a:pPr>
            <a:r>
              <a:rPr lang="fr-FR" dirty="0" smtClean="0"/>
              <a:t>Imprimante </a:t>
            </a:r>
            <a:r>
              <a:rPr lang="fr-FR" dirty="0" smtClean="0">
                <a:solidFill>
                  <a:srgbClr val="00B050"/>
                </a:solidFill>
              </a:rPr>
              <a:t>Quasi</a:t>
            </a:r>
            <a:r>
              <a:rPr lang="fr-FR" dirty="0" smtClean="0"/>
              <a:t> Plug &amp; Play</a:t>
            </a:r>
          </a:p>
          <a:p>
            <a:pPr marL="285750" indent="-285750">
              <a:buFont typeface="Arial" charset="0"/>
              <a:buChar char="•"/>
            </a:pPr>
            <a:r>
              <a:rPr lang="fr-FR" dirty="0" smtClean="0">
                <a:solidFill>
                  <a:srgbClr val="00B050"/>
                </a:solidFill>
              </a:rPr>
              <a:t>Qualité d’impression réputée</a:t>
            </a:r>
          </a:p>
          <a:p>
            <a:pPr marL="285750" indent="-285750">
              <a:buFont typeface="Arial" charset="0"/>
              <a:buChar char="•"/>
            </a:pPr>
            <a:r>
              <a:rPr lang="fr-FR" dirty="0" smtClean="0"/>
              <a:t>Volume d’impression au choix parmi les modèles</a:t>
            </a:r>
          </a:p>
          <a:p>
            <a:pPr marL="285750" indent="-285750">
              <a:buFont typeface="Arial" charset="0"/>
              <a:buChar char="•"/>
            </a:pPr>
            <a:r>
              <a:rPr lang="fr-FR" dirty="0" smtClean="0">
                <a:solidFill>
                  <a:srgbClr val="00B050"/>
                </a:solidFill>
              </a:rPr>
              <a:t>Conception mécanique</a:t>
            </a:r>
          </a:p>
          <a:p>
            <a:pPr marL="285750" indent="-285750">
              <a:buFont typeface="Arial" charset="0"/>
              <a:buChar char="•"/>
            </a:pPr>
            <a:r>
              <a:rPr lang="fr-FR" dirty="0" smtClean="0"/>
              <a:t>Choix parfait pour novice ou experts</a:t>
            </a:r>
          </a:p>
          <a:p>
            <a:pPr marL="285750" indent="-285750">
              <a:buFont typeface="Arial" charset="0"/>
              <a:buChar char="•"/>
            </a:pPr>
            <a:r>
              <a:rPr lang="fr-FR" dirty="0" smtClean="0"/>
              <a:t>Soft </a:t>
            </a:r>
            <a:r>
              <a:rPr lang="fr-FR" dirty="0" smtClean="0">
                <a:solidFill>
                  <a:srgbClr val="00B050"/>
                </a:solidFill>
              </a:rPr>
              <a:t>CURA</a:t>
            </a:r>
            <a:r>
              <a:rPr lang="fr-FR" dirty="0" smtClean="0"/>
              <a:t> libre</a:t>
            </a:r>
          </a:p>
          <a:p>
            <a:pPr marL="285750" indent="-285750">
              <a:buFont typeface="Arial" charset="0"/>
              <a:buChar char="•"/>
            </a:pPr>
            <a:r>
              <a:rPr lang="fr-FR" dirty="0" smtClean="0"/>
              <a:t>Matière au choix (tête alu) </a:t>
            </a:r>
          </a:p>
          <a:p>
            <a:pPr marL="285750" indent="-285750">
              <a:buFont typeface="Arial" charset="0"/>
              <a:buChar char="•"/>
            </a:pPr>
            <a:r>
              <a:rPr lang="fr-FR" dirty="0" smtClean="0"/>
              <a:t>Afficheur LCD lecteur SD </a:t>
            </a:r>
            <a:r>
              <a:rPr lang="is-IS" dirty="0" smtClean="0"/>
              <a:t>…</a:t>
            </a:r>
          </a:p>
          <a:p>
            <a:pPr marL="285750" indent="-285750">
              <a:buFont typeface="Arial" charset="0"/>
              <a:buChar char="•"/>
            </a:pPr>
            <a:r>
              <a:rPr lang="is-IS" dirty="0" smtClean="0"/>
              <a:t>Forums nombreux</a:t>
            </a:r>
            <a:endParaRPr lang="fr-FR" dirty="0" smtClean="0"/>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r>
              <a:rPr lang="fr-FR" dirty="0" smtClean="0">
                <a:solidFill>
                  <a:srgbClr val="FF0000"/>
                </a:solidFill>
              </a:rPr>
              <a:t>Prix</a:t>
            </a:r>
          </a:p>
          <a:p>
            <a:endParaRPr lang="fr-FR" dirty="0">
              <a:solidFill>
                <a:srgbClr val="FFFF00"/>
              </a:solidFill>
            </a:endParaRPr>
          </a:p>
          <a:p>
            <a:r>
              <a:rPr lang="fr-FR" dirty="0" smtClean="0">
                <a:solidFill>
                  <a:srgbClr val="FFFF00"/>
                </a:solidFill>
                <a:hlinkClick r:id="rId4"/>
              </a:rPr>
              <a:t>Vidéo Démo</a:t>
            </a:r>
            <a:endParaRPr lang="fr-FR" dirty="0" smtClean="0">
              <a:solidFill>
                <a:srgbClr val="FFFF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endParaRPr lang="fr-FR" dirty="0"/>
          </a:p>
          <a:p>
            <a:endParaRPr lang="fr-FR" dirty="0"/>
          </a:p>
        </p:txBody>
      </p:sp>
    </p:spTree>
    <p:extLst>
      <p:ext uri="{BB962C8B-B14F-4D97-AF65-F5344CB8AC3E}">
        <p14:creationId xmlns:p14="http://schemas.microsoft.com/office/powerpoint/2010/main" val="87509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Impression 3D : comment ça marche ?</a:t>
            </a:r>
            <a:br>
              <a:rPr lang="fr-FR" b="1" dirty="0"/>
            </a:br>
            <a:endParaRPr lang="fr-FR" dirty="0"/>
          </a:p>
        </p:txBody>
      </p:sp>
      <p:sp>
        <p:nvSpPr>
          <p:cNvPr id="3" name="Espace réservé du contenu 2"/>
          <p:cNvSpPr>
            <a:spLocks noGrp="1"/>
          </p:cNvSpPr>
          <p:nvPr>
            <p:ph idx="1"/>
          </p:nvPr>
        </p:nvSpPr>
        <p:spPr/>
        <p:txBody>
          <a:bodyPr>
            <a:normAutofit/>
          </a:bodyPr>
          <a:lstStyle/>
          <a:p>
            <a:r>
              <a:rPr lang="fr-FR" sz="2800" dirty="0" smtClean="0"/>
              <a:t>L’impression </a:t>
            </a:r>
            <a:r>
              <a:rPr lang="fr-FR" sz="2800" dirty="0"/>
              <a:t>3D n’est pas une technologie qui fonctionne d’une seule et même manière. </a:t>
            </a:r>
            <a:r>
              <a:rPr lang="fr-FR" sz="2800" b="1" dirty="0">
                <a:solidFill>
                  <a:srgbClr val="FFFF00"/>
                </a:solidFill>
              </a:rPr>
              <a:t>Il existe en effet une multitude de procédés</a:t>
            </a:r>
            <a:r>
              <a:rPr lang="fr-FR" sz="2800" dirty="0">
                <a:solidFill>
                  <a:srgbClr val="FF0000"/>
                </a:solidFill>
              </a:rPr>
              <a:t> </a:t>
            </a:r>
            <a:r>
              <a:rPr lang="fr-FR" sz="2800" dirty="0"/>
              <a:t>permettant d’imprimer un objet en 3D. Si les techniques d’impression sont différentes sur la forme, le principe reste toujours le même. </a:t>
            </a:r>
            <a:endParaRPr lang="fr-FR" sz="2800" dirty="0" smtClean="0"/>
          </a:p>
          <a:p>
            <a:r>
              <a:rPr lang="fr-FR" sz="2800" b="1" dirty="0" smtClean="0">
                <a:solidFill>
                  <a:srgbClr val="FFFF00"/>
                </a:solidFill>
              </a:rPr>
              <a:t>Il </a:t>
            </a:r>
            <a:r>
              <a:rPr lang="fr-FR" sz="2800" b="1" dirty="0">
                <a:solidFill>
                  <a:srgbClr val="FFFF00"/>
                </a:solidFill>
              </a:rPr>
              <a:t>consiste à superposer des couches de matières avec une </a:t>
            </a:r>
            <a:r>
              <a:rPr lang="fr-FR" sz="2800" b="1" dirty="0" smtClean="0">
                <a:solidFill>
                  <a:srgbClr val="FFFF00"/>
                </a:solidFill>
              </a:rPr>
              <a:t>imprimante 3D selon des coordonnées transmises par un fichier 3D.</a:t>
            </a:r>
            <a:endParaRPr lang="fr-FR" sz="2800" b="1" dirty="0">
              <a:solidFill>
                <a:srgbClr val="FFFF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203042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2"/>
            <a:ext cx="10131425" cy="1456267"/>
          </a:xfrm>
        </p:spPr>
        <p:txBody>
          <a:bodyPr/>
          <a:lstStyle/>
          <a:p>
            <a:r>
              <a:rPr lang="fr-FR" dirty="0" smtClean="0"/>
              <a:t>Exemple d’imprimante Plug &amp; Play</a:t>
            </a:r>
            <a:br>
              <a:rPr lang="fr-FR" dirty="0" smtClean="0"/>
            </a:br>
            <a:r>
              <a:rPr lang="fr-FR" dirty="0" err="1" smtClean="0"/>
              <a:t>makerbot</a:t>
            </a:r>
            <a:endParaRPr lang="fr-FR" dirty="0"/>
          </a:p>
        </p:txBody>
      </p:sp>
      <p:sp>
        <p:nvSpPr>
          <p:cNvPr id="3" name="Espace réservé du contenu 2"/>
          <p:cNvSpPr>
            <a:spLocks noGrp="1"/>
          </p:cNvSpPr>
          <p:nvPr>
            <p:ph idx="1"/>
          </p:nvPr>
        </p:nvSpPr>
        <p:spPr>
          <a:xfrm>
            <a:off x="502573" y="1638869"/>
            <a:ext cx="11136573" cy="3649133"/>
          </a:xfrm>
        </p:spPr>
        <p:txBody>
          <a:bodyPr>
            <a:normAutofit/>
          </a:bodyPr>
          <a:lstStyle/>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573" y="1638869"/>
            <a:ext cx="6203093" cy="4819135"/>
          </a:xfrm>
          <a:prstGeom prst="rect">
            <a:avLst/>
          </a:prstGeom>
          <a:ln>
            <a:noFill/>
          </a:ln>
          <a:effectLst>
            <a:softEdge rad="112500"/>
          </a:effectLst>
        </p:spPr>
      </p:pic>
      <p:sp>
        <p:nvSpPr>
          <p:cNvPr id="8" name="ZoneTexte 7"/>
          <p:cNvSpPr txBox="1"/>
          <p:nvPr/>
        </p:nvSpPr>
        <p:spPr>
          <a:xfrm>
            <a:off x="6808572" y="1447800"/>
            <a:ext cx="4176583" cy="5632311"/>
          </a:xfrm>
          <a:prstGeom prst="rect">
            <a:avLst/>
          </a:prstGeom>
          <a:noFill/>
        </p:spPr>
        <p:txBody>
          <a:bodyPr wrap="square" rtlCol="0">
            <a:spAutoFit/>
          </a:bodyPr>
          <a:lstStyle/>
          <a:p>
            <a:pPr marL="285750" indent="-285750">
              <a:buFont typeface="Arial" charset="0"/>
              <a:buChar char="•"/>
            </a:pPr>
            <a:r>
              <a:rPr lang="fr-FR" dirty="0" smtClean="0"/>
              <a:t>Imprimante </a:t>
            </a:r>
            <a:r>
              <a:rPr lang="fr-FR" dirty="0" smtClean="0">
                <a:solidFill>
                  <a:srgbClr val="00B050"/>
                </a:solidFill>
              </a:rPr>
              <a:t>Quasi</a:t>
            </a:r>
            <a:r>
              <a:rPr lang="fr-FR" dirty="0" smtClean="0"/>
              <a:t> Plug &amp; Play</a:t>
            </a:r>
          </a:p>
          <a:p>
            <a:pPr marL="285750" indent="-285750">
              <a:buFont typeface="Arial" charset="0"/>
              <a:buChar char="•"/>
            </a:pPr>
            <a:r>
              <a:rPr lang="fr-FR" dirty="0" smtClean="0">
                <a:solidFill>
                  <a:srgbClr val="00B050"/>
                </a:solidFill>
              </a:rPr>
              <a:t>Qualité d’impression réputée</a:t>
            </a:r>
          </a:p>
          <a:p>
            <a:pPr marL="285750" indent="-285750">
              <a:buFont typeface="Arial" charset="0"/>
              <a:buChar char="•"/>
            </a:pPr>
            <a:r>
              <a:rPr lang="fr-FR" dirty="0" smtClean="0"/>
              <a:t>Volume d’impression </a:t>
            </a:r>
          </a:p>
          <a:p>
            <a:pPr marL="285750" indent="-285750">
              <a:buFont typeface="Arial" charset="0"/>
              <a:buChar char="•"/>
            </a:pPr>
            <a:r>
              <a:rPr lang="fr-FR" dirty="0" smtClean="0"/>
              <a:t>Choix parfait pour novice ou experts</a:t>
            </a:r>
          </a:p>
          <a:p>
            <a:pPr marL="285750" indent="-285750">
              <a:buFont typeface="Arial" charset="0"/>
              <a:buChar char="•"/>
            </a:pPr>
            <a:r>
              <a:rPr lang="fr-FR" dirty="0" smtClean="0"/>
              <a:t>Soft Dédié ou libre</a:t>
            </a:r>
          </a:p>
          <a:p>
            <a:pPr marL="285750" indent="-285750">
              <a:buFont typeface="Arial" charset="0"/>
              <a:buChar char="•"/>
            </a:pPr>
            <a:r>
              <a:rPr lang="fr-FR" dirty="0" smtClean="0"/>
              <a:t>Matière au choix </a:t>
            </a:r>
          </a:p>
          <a:p>
            <a:pPr marL="285750" indent="-285750">
              <a:buFont typeface="Arial" charset="0"/>
              <a:buChar char="•"/>
            </a:pPr>
            <a:r>
              <a:rPr lang="fr-FR" dirty="0" smtClean="0"/>
              <a:t>Afficheur LCD lecteur SD </a:t>
            </a:r>
            <a:r>
              <a:rPr lang="is-IS" dirty="0" smtClean="0"/>
              <a:t>…</a:t>
            </a:r>
          </a:p>
          <a:p>
            <a:pPr marL="285750" indent="-285750">
              <a:buFont typeface="Arial" charset="0"/>
              <a:buChar char="•"/>
            </a:pPr>
            <a:r>
              <a:rPr lang="is-IS" dirty="0" smtClean="0"/>
              <a:t>Forums nombreux</a:t>
            </a:r>
          </a:p>
          <a:p>
            <a:pPr marL="285750" indent="-285750">
              <a:buFont typeface="Arial" charset="0"/>
              <a:buChar char="•"/>
            </a:pPr>
            <a:r>
              <a:rPr lang="is-IS" dirty="0" smtClean="0"/>
              <a:t>Carénage pour odeur et stabilité thermique</a:t>
            </a:r>
          </a:p>
          <a:p>
            <a:pPr marL="285750" indent="-285750">
              <a:buFont typeface="Arial" charset="0"/>
              <a:buChar char="•"/>
            </a:pPr>
            <a:endParaRPr lang="is-IS" dirty="0"/>
          </a:p>
          <a:p>
            <a:pPr marL="285750" indent="-285750">
              <a:buFont typeface="Arial" charset="0"/>
              <a:buChar char="•"/>
            </a:pPr>
            <a:endParaRPr lang="fr-FR" dirty="0" smtClean="0"/>
          </a:p>
          <a:p>
            <a:pPr marL="285750" indent="-285750">
              <a:buFont typeface="Arial" charset="0"/>
              <a:buChar char="•"/>
            </a:pPr>
            <a:r>
              <a:rPr lang="fr-FR" dirty="0">
                <a:solidFill>
                  <a:srgbClr val="FFC000"/>
                </a:solidFill>
              </a:rPr>
              <a:t>Conception mécanique peu évolutive</a:t>
            </a:r>
          </a:p>
          <a:p>
            <a:pPr marL="285750" indent="-285750">
              <a:buFont typeface="Arial" charset="0"/>
              <a:buChar char="•"/>
            </a:pPr>
            <a:r>
              <a:rPr lang="fr-FR" dirty="0" smtClean="0">
                <a:solidFill>
                  <a:srgbClr val="FFC000"/>
                </a:solidFill>
              </a:rPr>
              <a:t>Prix</a:t>
            </a: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endParaRPr lang="fr-FR" dirty="0"/>
          </a:p>
          <a:p>
            <a:endParaRPr lang="fr-FR" dirty="0"/>
          </a:p>
        </p:txBody>
      </p:sp>
    </p:spTree>
    <p:extLst>
      <p:ext uri="{BB962C8B-B14F-4D97-AF65-F5344CB8AC3E}">
        <p14:creationId xmlns:p14="http://schemas.microsoft.com/office/powerpoint/2010/main" val="1259742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2"/>
            <a:ext cx="10131425" cy="1456267"/>
          </a:xfrm>
        </p:spPr>
        <p:txBody>
          <a:bodyPr/>
          <a:lstStyle/>
          <a:p>
            <a:r>
              <a:rPr lang="fr-FR" dirty="0" smtClean="0"/>
              <a:t>Exemple d’imprimante Plug &amp; Play</a:t>
            </a:r>
            <a:br>
              <a:rPr lang="fr-FR" dirty="0" smtClean="0"/>
            </a:br>
            <a:r>
              <a:rPr lang="fr-FR" dirty="0" smtClean="0"/>
              <a:t>Emotion Tech micro delta (l’hybride MADE </a:t>
            </a:r>
            <a:r>
              <a:rPr lang="fr-FR" dirty="0" err="1" smtClean="0"/>
              <a:t>fr</a:t>
            </a:r>
            <a:r>
              <a:rPr lang="fr-FR" dirty="0" smtClean="0"/>
              <a:t>)</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573" y="1638869"/>
            <a:ext cx="3311953" cy="4636735"/>
          </a:xfrm>
          <a:prstGeom prst="rect">
            <a:avLst/>
          </a:prstGeom>
          <a:ln>
            <a:noFill/>
          </a:ln>
          <a:effectLst>
            <a:softEdge rad="31750"/>
          </a:effectLst>
        </p:spPr>
      </p:pic>
      <p:sp>
        <p:nvSpPr>
          <p:cNvPr id="7" name="ZoneTexte 6"/>
          <p:cNvSpPr txBox="1"/>
          <p:nvPr/>
        </p:nvSpPr>
        <p:spPr>
          <a:xfrm>
            <a:off x="6808572" y="1447800"/>
            <a:ext cx="4510217" cy="6463308"/>
          </a:xfrm>
          <a:prstGeom prst="rect">
            <a:avLst/>
          </a:prstGeom>
          <a:noFill/>
        </p:spPr>
        <p:txBody>
          <a:bodyPr wrap="square" rtlCol="0">
            <a:spAutoFit/>
          </a:bodyPr>
          <a:lstStyle/>
          <a:p>
            <a:pPr marL="285750" indent="-285750">
              <a:buFont typeface="Arial" charset="0"/>
              <a:buChar char="•"/>
            </a:pPr>
            <a:r>
              <a:rPr lang="fr-FR" dirty="0" smtClean="0"/>
              <a:t>Imprimante Quasi Plug &amp; Play</a:t>
            </a:r>
          </a:p>
          <a:p>
            <a:pPr marL="285750" indent="-285750">
              <a:buFont typeface="Arial" charset="0"/>
              <a:buChar char="•"/>
            </a:pPr>
            <a:r>
              <a:rPr lang="fr-FR" dirty="0" smtClean="0"/>
              <a:t>Qualité d’impression respectable 100𝜇m</a:t>
            </a:r>
          </a:p>
          <a:p>
            <a:pPr marL="285750" indent="-285750">
              <a:buFont typeface="Arial" charset="0"/>
              <a:buChar char="•"/>
            </a:pPr>
            <a:r>
              <a:rPr lang="fr-FR" dirty="0" smtClean="0"/>
              <a:t>Choix parfait pour novice ou </a:t>
            </a:r>
            <a:r>
              <a:rPr lang="fr-FR" dirty="0" smtClean="0">
                <a:solidFill>
                  <a:srgbClr val="00B050"/>
                </a:solidFill>
              </a:rPr>
              <a:t>experts</a:t>
            </a:r>
          </a:p>
          <a:p>
            <a:pPr marL="285750" indent="-285750">
              <a:buFont typeface="Arial" charset="0"/>
              <a:buChar char="•"/>
            </a:pPr>
            <a:r>
              <a:rPr lang="fr-FR" dirty="0" smtClean="0">
                <a:solidFill>
                  <a:srgbClr val="00B050"/>
                </a:solidFill>
              </a:rPr>
              <a:t>Soft Dédié ou libre</a:t>
            </a:r>
          </a:p>
          <a:p>
            <a:pPr marL="285750" indent="-285750">
              <a:buFont typeface="Arial" charset="0"/>
              <a:buChar char="•"/>
            </a:pPr>
            <a:r>
              <a:rPr lang="fr-FR" dirty="0" smtClean="0"/>
              <a:t>Matière au choix (</a:t>
            </a:r>
            <a:r>
              <a:rPr lang="fr-FR" dirty="0" smtClean="0">
                <a:solidFill>
                  <a:srgbClr val="00B050"/>
                </a:solidFill>
              </a:rPr>
              <a:t>tête alu </a:t>
            </a:r>
            <a:r>
              <a:rPr lang="fr-FR" dirty="0" err="1" smtClean="0">
                <a:solidFill>
                  <a:srgbClr val="00B050"/>
                </a:solidFill>
              </a:rPr>
              <a:t>hexagon</a:t>
            </a:r>
            <a:r>
              <a:rPr lang="fr-FR" dirty="0" smtClean="0">
                <a:solidFill>
                  <a:srgbClr val="00B050"/>
                </a:solidFill>
              </a:rPr>
              <a:t> réputé</a:t>
            </a:r>
            <a:r>
              <a:rPr lang="fr-FR" dirty="0" smtClean="0"/>
              <a:t>) </a:t>
            </a:r>
          </a:p>
          <a:p>
            <a:pPr marL="285750" indent="-285750">
              <a:buFont typeface="Arial" charset="0"/>
              <a:buChar char="•"/>
            </a:pPr>
            <a:r>
              <a:rPr lang="fr-FR" dirty="0" smtClean="0"/>
              <a:t>Afficheur LCD lecteur SD </a:t>
            </a:r>
            <a:r>
              <a:rPr lang="is-IS" dirty="0" smtClean="0"/>
              <a:t>…</a:t>
            </a:r>
          </a:p>
          <a:p>
            <a:pPr marL="285750" indent="-285750">
              <a:buFont typeface="Arial" charset="0"/>
              <a:buChar char="•"/>
            </a:pPr>
            <a:r>
              <a:rPr lang="is-IS" dirty="0" smtClean="0">
                <a:solidFill>
                  <a:srgbClr val="00B050"/>
                </a:solidFill>
              </a:rPr>
              <a:t>Forums nombreux</a:t>
            </a:r>
          </a:p>
          <a:p>
            <a:pPr marL="285750" indent="-285750">
              <a:buFont typeface="Arial" charset="0"/>
              <a:buChar char="•"/>
            </a:pPr>
            <a:r>
              <a:rPr lang="is-IS" dirty="0" smtClean="0">
                <a:solidFill>
                  <a:srgbClr val="00B050"/>
                </a:solidFill>
              </a:rPr>
              <a:t>Prix (400€)</a:t>
            </a:r>
          </a:p>
          <a:p>
            <a:pPr marL="285750" indent="-285750">
              <a:buFont typeface="Arial" charset="0"/>
              <a:buChar char="•"/>
            </a:pPr>
            <a:r>
              <a:rPr lang="is-IS" dirty="0" smtClean="0"/>
              <a:t>Totalement </a:t>
            </a:r>
            <a:r>
              <a:rPr lang="is-IS" dirty="0" smtClean="0">
                <a:solidFill>
                  <a:srgbClr val="00B0F0"/>
                </a:solidFill>
              </a:rPr>
              <a:t>Made</a:t>
            </a:r>
            <a:r>
              <a:rPr lang="is-IS" dirty="0" smtClean="0"/>
              <a:t> in </a:t>
            </a:r>
            <a:r>
              <a:rPr lang="is-IS" dirty="0" smtClean="0">
                <a:solidFill>
                  <a:srgbClr val="FF0000"/>
                </a:solidFill>
              </a:rPr>
              <a:t>France </a:t>
            </a:r>
            <a:r>
              <a:rPr lang="is-IS" dirty="0" smtClean="0">
                <a:solidFill>
                  <a:srgbClr val="00B050"/>
                </a:solidFill>
              </a:rPr>
              <a:t>(Toulouse)</a:t>
            </a:r>
          </a:p>
          <a:p>
            <a:pPr marL="285750" indent="-285750">
              <a:buFont typeface="Arial" charset="0"/>
              <a:buChar char="•"/>
            </a:pPr>
            <a:r>
              <a:rPr lang="is-IS" dirty="0" smtClean="0">
                <a:solidFill>
                  <a:srgbClr val="00B050"/>
                </a:solidFill>
              </a:rPr>
              <a:t>SAV très performant et agreable </a:t>
            </a:r>
          </a:p>
          <a:p>
            <a:pPr marL="285750" indent="-285750">
              <a:buFont typeface="Arial" charset="0"/>
              <a:buChar char="•"/>
            </a:pPr>
            <a:r>
              <a:rPr lang="is-IS" dirty="0" smtClean="0">
                <a:solidFill>
                  <a:srgbClr val="00B050"/>
                </a:solidFill>
              </a:rPr>
              <a:t>Très enrichissant car disponible en Kit</a:t>
            </a:r>
          </a:p>
          <a:p>
            <a:pPr marL="285750" indent="-285750">
              <a:buFont typeface="Arial" charset="0"/>
              <a:buChar char="•"/>
            </a:pPr>
            <a:r>
              <a:rPr lang="is-IS" dirty="0" smtClean="0">
                <a:solidFill>
                  <a:srgbClr val="00B050"/>
                </a:solidFill>
              </a:rPr>
              <a:t>Système delta interressant</a:t>
            </a:r>
          </a:p>
          <a:p>
            <a:pPr marL="285750" indent="-285750">
              <a:buFont typeface="Arial" charset="0"/>
              <a:buChar char="•"/>
            </a:pPr>
            <a:endParaRPr lang="is-IS" dirty="0"/>
          </a:p>
          <a:p>
            <a:pPr marL="285750" indent="-285750">
              <a:buFont typeface="Arial" charset="0"/>
              <a:buChar char="•"/>
            </a:pPr>
            <a:r>
              <a:rPr lang="fr-FR" dirty="0">
                <a:solidFill>
                  <a:srgbClr val="FF0000"/>
                </a:solidFill>
              </a:rPr>
              <a:t>Volume d’impression </a:t>
            </a:r>
            <a:r>
              <a:rPr lang="fr-FR" dirty="0" smtClean="0">
                <a:solidFill>
                  <a:srgbClr val="FF0000"/>
                </a:solidFill>
              </a:rPr>
              <a:t>très limité</a:t>
            </a:r>
          </a:p>
          <a:p>
            <a:pPr marL="285750" indent="-285750">
              <a:buFont typeface="Arial" charset="0"/>
              <a:buChar char="•"/>
            </a:pPr>
            <a:r>
              <a:rPr lang="fr-FR" dirty="0" smtClean="0">
                <a:solidFill>
                  <a:srgbClr val="FFC000"/>
                </a:solidFill>
              </a:rPr>
              <a:t>Version de Repetier non officielle</a:t>
            </a:r>
          </a:p>
          <a:p>
            <a:pPr marL="285750" indent="-285750">
              <a:buFont typeface="Arial" charset="0"/>
              <a:buChar char="•"/>
            </a:pPr>
            <a:r>
              <a:rPr lang="fr-FR" dirty="0" smtClean="0">
                <a:solidFill>
                  <a:srgbClr val="FFC000"/>
                </a:solidFill>
              </a:rPr>
              <a:t>Plateau chauffant en option</a:t>
            </a:r>
          </a:p>
          <a:p>
            <a:pPr marL="285750" indent="-285750">
              <a:buFont typeface="Arial" charset="0"/>
              <a:buChar char="•"/>
            </a:pPr>
            <a:r>
              <a:rPr lang="fr-FR" dirty="0" smtClean="0">
                <a:solidFill>
                  <a:srgbClr val="FFC000"/>
                </a:solidFill>
              </a:rPr>
              <a:t>Support bobine en option</a:t>
            </a:r>
          </a:p>
          <a:p>
            <a:r>
              <a:rPr lang="fr-FR" dirty="0" smtClean="0">
                <a:solidFill>
                  <a:srgbClr val="FFC000"/>
                </a:solidFill>
                <a:hlinkClick r:id="rId4"/>
              </a:rPr>
              <a:t>Vidéo</a:t>
            </a:r>
            <a:endParaRPr lang="fr-FR" dirty="0" smtClean="0">
              <a:solidFill>
                <a:srgbClr val="FFC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pPr marL="285750" indent="-285750">
              <a:buFont typeface="Arial" charset="0"/>
              <a:buChar char="•"/>
            </a:pPr>
            <a:endParaRPr lang="fr-FR" dirty="0" smtClean="0">
              <a:solidFill>
                <a:srgbClr val="FF0000"/>
              </a:solidFill>
            </a:endParaRPr>
          </a:p>
          <a:p>
            <a:endParaRPr lang="fr-FR" dirty="0"/>
          </a:p>
          <a:p>
            <a:endParaRPr lang="fr-FR" dirty="0"/>
          </a:p>
        </p:txBody>
      </p:sp>
    </p:spTree>
    <p:extLst>
      <p:ext uri="{BB962C8B-B14F-4D97-AF65-F5344CB8AC3E}">
        <p14:creationId xmlns:p14="http://schemas.microsoft.com/office/powerpoint/2010/main" val="205503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a:t>
            </a:r>
            <a:endParaRPr lang="fr-FR" dirty="0"/>
          </a:p>
        </p:txBody>
      </p:sp>
      <p:sp>
        <p:nvSpPr>
          <p:cNvPr id="3" name="Espace réservé du contenu 2"/>
          <p:cNvSpPr>
            <a:spLocks noGrp="1"/>
          </p:cNvSpPr>
          <p:nvPr>
            <p:ph idx="1"/>
          </p:nvPr>
        </p:nvSpPr>
        <p:spPr>
          <a:xfrm>
            <a:off x="502573" y="1638869"/>
            <a:ext cx="11136573" cy="3649133"/>
          </a:xfrm>
        </p:spPr>
        <p:txBody>
          <a:bodyPr>
            <a:normAutofit/>
          </a:bodyPr>
          <a:lstStyle/>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447" y="981902"/>
            <a:ext cx="3227605" cy="3045597"/>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0178" y="981902"/>
            <a:ext cx="3045597" cy="3045597"/>
          </a:xfrm>
          <a:prstGeom prst="rect">
            <a:avLst/>
          </a:prstGeom>
        </p:spPr>
      </p:pic>
      <p:pic>
        <p:nvPicPr>
          <p:cNvPr id="7" name="Imag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83901" y="1213022"/>
            <a:ext cx="3177614" cy="2579699"/>
          </a:xfrm>
          <a:prstGeom prst="rect">
            <a:avLst/>
          </a:prstGeom>
        </p:spPr>
      </p:pic>
      <p:pic>
        <p:nvPicPr>
          <p:cNvPr id="8" name="Imag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4726" y="4190821"/>
            <a:ext cx="2576500" cy="2576500"/>
          </a:xfrm>
          <a:prstGeom prst="rect">
            <a:avLst/>
          </a:prstGeom>
        </p:spPr>
      </p:pic>
    </p:spTree>
    <p:extLst>
      <p:ext uri="{BB962C8B-B14F-4D97-AF65-F5344CB8AC3E}">
        <p14:creationId xmlns:p14="http://schemas.microsoft.com/office/powerpoint/2010/main" val="1173227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a:t>
            </a:r>
            <a:endParaRPr lang="fr-FR" dirty="0"/>
          </a:p>
        </p:txBody>
      </p:sp>
      <p:sp>
        <p:nvSpPr>
          <p:cNvPr id="3" name="Espace réservé du contenu 2"/>
          <p:cNvSpPr>
            <a:spLocks noGrp="1"/>
          </p:cNvSpPr>
          <p:nvPr>
            <p:ph idx="1"/>
          </p:nvPr>
        </p:nvSpPr>
        <p:spPr>
          <a:xfrm>
            <a:off x="502573" y="1638869"/>
            <a:ext cx="11136573" cy="3649133"/>
          </a:xfrm>
        </p:spPr>
        <p:txBody>
          <a:bodyPr>
            <a:normAutofit/>
          </a:bodyPr>
          <a:lstStyle/>
          <a:p>
            <a:endParaRPr lang="fr-FR" sz="2800" dirty="0"/>
          </a:p>
          <a:p>
            <a:endParaRPr lang="fr-FR" sz="2800"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611" y="1102608"/>
            <a:ext cx="3141100" cy="2360827"/>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75217" y="1102608"/>
            <a:ext cx="6786238" cy="5100484"/>
          </a:xfrm>
          <a:prstGeom prst="rect">
            <a:avLst/>
          </a:prstGeom>
        </p:spPr>
      </p:pic>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4277" y="4972337"/>
            <a:ext cx="2351030" cy="1767016"/>
          </a:xfrm>
          <a:prstGeom prst="rect">
            <a:avLst/>
          </a:prstGeom>
        </p:spPr>
      </p:pic>
      <p:pic>
        <p:nvPicPr>
          <p:cNvPr id="12" name="Imag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398" y="3775210"/>
            <a:ext cx="3373918" cy="2535811"/>
          </a:xfrm>
          <a:prstGeom prst="rect">
            <a:avLst/>
          </a:prstGeom>
        </p:spPr>
      </p:pic>
    </p:spTree>
    <p:extLst>
      <p:ext uri="{BB962C8B-B14F-4D97-AF65-F5344CB8AC3E}">
        <p14:creationId xmlns:p14="http://schemas.microsoft.com/office/powerpoint/2010/main" val="844616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 Sur mesure</a:t>
            </a:r>
            <a:endParaRPr lang="fr-FR" dirty="0"/>
          </a:p>
        </p:txBody>
      </p:sp>
      <p:sp>
        <p:nvSpPr>
          <p:cNvPr id="3" name="Espace réservé du contenu 2"/>
          <p:cNvSpPr>
            <a:spLocks noGrp="1"/>
          </p:cNvSpPr>
          <p:nvPr>
            <p:ph idx="1"/>
          </p:nvPr>
        </p:nvSpPr>
        <p:spPr>
          <a:xfrm>
            <a:off x="502573" y="790833"/>
            <a:ext cx="5329815" cy="412353"/>
          </a:xfrm>
        </p:spPr>
        <p:txBody>
          <a:bodyPr>
            <a:normAutofit fontScale="85000" lnSpcReduction="10000"/>
          </a:bodyPr>
          <a:lstStyle/>
          <a:p>
            <a:pPr marL="0" indent="0">
              <a:buNone/>
            </a:pPr>
            <a:r>
              <a:rPr lang="fr-FR" dirty="0" smtClean="0"/>
              <a:t>Exemple de ma propre imprimante voir </a:t>
            </a:r>
            <a:r>
              <a:rPr lang="fr-FR" dirty="0" smtClean="0">
                <a:hlinkClick r:id="rId3"/>
              </a:rPr>
              <a:t>http://planetediy.fr/</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5" name="ZoneTexte 4"/>
          <p:cNvSpPr txBox="1"/>
          <p:nvPr/>
        </p:nvSpPr>
        <p:spPr>
          <a:xfrm>
            <a:off x="308920" y="1626750"/>
            <a:ext cx="11627707" cy="5355312"/>
          </a:xfrm>
          <a:prstGeom prst="rect">
            <a:avLst/>
          </a:prstGeom>
          <a:noFill/>
        </p:spPr>
        <p:txBody>
          <a:bodyPr wrap="square" rtlCol="0">
            <a:spAutoFit/>
          </a:bodyPr>
          <a:lstStyle/>
          <a:p>
            <a:r>
              <a:rPr lang="fr-FR" dirty="0" smtClean="0"/>
              <a:t>J’ai décidé avec une bande d’amis de concevoir notre propre imprimante car celles du commerce ne nous convenaient pas</a:t>
            </a:r>
          </a:p>
          <a:p>
            <a:r>
              <a:rPr lang="fr-FR" dirty="0" smtClean="0"/>
              <a:t>Le volume d’impression était parfois trop petit et l’évolutivité limitée</a:t>
            </a:r>
          </a:p>
          <a:p>
            <a:r>
              <a:rPr lang="fr-FR" dirty="0" smtClean="0"/>
              <a:t>Lorsque les critères étaient remplis c’est le tarif qui n’était pas  compatible </a:t>
            </a:r>
          </a:p>
          <a:p>
            <a:endParaRPr lang="fr-FR" dirty="0"/>
          </a:p>
          <a:p>
            <a:r>
              <a:rPr lang="fr-FR" u="sng" dirty="0" smtClean="0"/>
              <a:t>Critères initiaux pour la conception :</a:t>
            </a:r>
          </a:p>
          <a:p>
            <a:endParaRPr lang="fr-FR" u="sng" dirty="0"/>
          </a:p>
          <a:p>
            <a:pPr marL="285750" indent="-285750">
              <a:buFont typeface="Arial" charset="0"/>
              <a:buChar char="•"/>
            </a:pPr>
            <a:r>
              <a:rPr lang="fr-FR" dirty="0" smtClean="0"/>
              <a:t>Volume d’impression doublé par rapport à une imprimante Standard (Double plateau 400x200x300)</a:t>
            </a:r>
          </a:p>
          <a:p>
            <a:pPr marL="285750" indent="-285750">
              <a:buFont typeface="Arial" charset="0"/>
              <a:buChar char="•"/>
            </a:pPr>
            <a:r>
              <a:rPr lang="fr-FR" dirty="0" smtClean="0"/>
              <a:t>Robustesse mécanique pour </a:t>
            </a:r>
            <a:r>
              <a:rPr lang="fr-FR" dirty="0" err="1" smtClean="0"/>
              <a:t>fast</a:t>
            </a:r>
            <a:r>
              <a:rPr lang="fr-FR" dirty="0" smtClean="0"/>
              <a:t> printing &gt;150mm/s (déplacement 300mm/s)</a:t>
            </a:r>
          </a:p>
          <a:p>
            <a:pPr marL="285750" indent="-285750">
              <a:buFont typeface="Arial" charset="0"/>
              <a:buChar char="•"/>
            </a:pPr>
            <a:r>
              <a:rPr lang="fr-FR" dirty="0" smtClean="0"/>
              <a:t>Possibilité ajout double tête</a:t>
            </a:r>
          </a:p>
          <a:p>
            <a:pPr marL="285750" indent="-285750">
              <a:buFont typeface="Arial" charset="0"/>
              <a:buChar char="•"/>
            </a:pPr>
            <a:r>
              <a:rPr lang="fr-FR" dirty="0" smtClean="0"/>
              <a:t>Auto </a:t>
            </a:r>
            <a:r>
              <a:rPr lang="fr-FR" dirty="0" err="1" smtClean="0"/>
              <a:t>bed</a:t>
            </a:r>
            <a:r>
              <a:rPr lang="fr-FR" dirty="0" smtClean="0"/>
              <a:t> </a:t>
            </a:r>
            <a:r>
              <a:rPr lang="fr-FR" dirty="0" err="1" smtClean="0"/>
              <a:t>leveling</a:t>
            </a:r>
            <a:r>
              <a:rPr lang="fr-FR" dirty="0" smtClean="0"/>
              <a:t> (Calibration automatique) via Capteur induit</a:t>
            </a:r>
          </a:p>
          <a:p>
            <a:pPr marL="285750" indent="-285750">
              <a:buFont typeface="Arial" charset="0"/>
              <a:buChar char="•"/>
            </a:pPr>
            <a:r>
              <a:rPr lang="fr-FR" dirty="0" smtClean="0"/>
              <a:t>Impression Autonome (via LCD / SD)</a:t>
            </a:r>
          </a:p>
          <a:p>
            <a:pPr marL="285750" indent="-285750">
              <a:buFont typeface="Arial" charset="0"/>
              <a:buChar char="•"/>
            </a:pPr>
            <a:r>
              <a:rPr lang="fr-FR" dirty="0" smtClean="0"/>
              <a:t>Maintenance limitée (pour le moment j’ai imprimé 15Kg de </a:t>
            </a:r>
            <a:r>
              <a:rPr lang="fr-FR" dirty="0" err="1" smtClean="0"/>
              <a:t>plastok</a:t>
            </a:r>
            <a:r>
              <a:rPr lang="fr-FR" dirty="0" smtClean="0"/>
              <a:t> sans rien changer)</a:t>
            </a:r>
          </a:p>
          <a:p>
            <a:pPr marL="285750" indent="-285750">
              <a:buFont typeface="Arial" charset="0"/>
              <a:buChar char="•"/>
            </a:pPr>
            <a:r>
              <a:rPr lang="fr-FR" dirty="0" smtClean="0"/>
              <a:t>Fiabilité</a:t>
            </a:r>
          </a:p>
          <a:p>
            <a:pPr marL="285750" indent="-285750">
              <a:buFont typeface="Arial" charset="0"/>
              <a:buChar char="•"/>
            </a:pPr>
            <a:r>
              <a:rPr lang="fr-FR" dirty="0" smtClean="0"/>
              <a:t>Soft Libre (Utilisation </a:t>
            </a:r>
            <a:r>
              <a:rPr lang="fr-FR" dirty="0" err="1" smtClean="0"/>
              <a:t>Firmware</a:t>
            </a:r>
            <a:r>
              <a:rPr lang="fr-FR" dirty="0" smtClean="0"/>
              <a:t> Marlin)</a:t>
            </a:r>
          </a:p>
          <a:p>
            <a:pPr marL="285750" indent="-285750">
              <a:buFont typeface="Arial" charset="0"/>
              <a:buChar char="•"/>
            </a:pPr>
            <a:r>
              <a:rPr lang="fr-FR" dirty="0" smtClean="0"/>
              <a:t>Translation via courroies (mouvement type CORE XY</a:t>
            </a:r>
          </a:p>
          <a:p>
            <a:pPr marL="285750" indent="-285750">
              <a:buFont typeface="Arial" charset="0"/>
              <a:buChar char="•"/>
            </a:pPr>
            <a:r>
              <a:rPr lang="fr-FR" dirty="0" smtClean="0"/>
              <a:t>Impression PLA / ABS / PETG / PEEK / ULTEM / </a:t>
            </a:r>
            <a:r>
              <a:rPr lang="is-IS" dirty="0" smtClean="0"/>
              <a:t>…</a:t>
            </a:r>
          </a:p>
          <a:p>
            <a:pPr marL="285750" indent="-285750">
              <a:buFont typeface="Arial" charset="0"/>
              <a:buChar char="•"/>
            </a:pPr>
            <a:r>
              <a:rPr lang="is-IS" dirty="0" smtClean="0"/>
              <a:t>Usinage limité (Réalisation des pièces Mécaniques avec autre imprimante 3D)</a:t>
            </a:r>
            <a:endParaRPr lang="fr-FR" dirty="0" smtClean="0"/>
          </a:p>
          <a:p>
            <a:pPr marL="285750" indent="-285750">
              <a:buFont typeface="Arial" charset="0"/>
              <a:buChar char="•"/>
            </a:pPr>
            <a:endParaRPr lang="fr-FR" dirty="0" smtClean="0"/>
          </a:p>
          <a:p>
            <a:endParaRPr lang="fr-FR" dirty="0"/>
          </a:p>
        </p:txBody>
      </p:sp>
    </p:spTree>
    <p:extLst>
      <p:ext uri="{BB962C8B-B14F-4D97-AF65-F5344CB8AC3E}">
        <p14:creationId xmlns:p14="http://schemas.microsoft.com/office/powerpoint/2010/main" val="504491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 Sur mesure</a:t>
            </a:r>
            <a:endParaRPr lang="fr-FR" dirty="0"/>
          </a:p>
        </p:txBody>
      </p:sp>
      <p:sp>
        <p:nvSpPr>
          <p:cNvPr id="3" name="Espace réservé du contenu 2"/>
          <p:cNvSpPr>
            <a:spLocks noGrp="1"/>
          </p:cNvSpPr>
          <p:nvPr>
            <p:ph idx="1"/>
          </p:nvPr>
        </p:nvSpPr>
        <p:spPr>
          <a:xfrm>
            <a:off x="502573" y="790833"/>
            <a:ext cx="5329815" cy="412353"/>
          </a:xfrm>
        </p:spPr>
        <p:txBody>
          <a:bodyPr>
            <a:normAutofit fontScale="85000" lnSpcReduction="10000"/>
          </a:bodyPr>
          <a:lstStyle/>
          <a:p>
            <a:pPr marL="0" indent="0">
              <a:buNone/>
            </a:pPr>
            <a:r>
              <a:rPr lang="fr-FR" dirty="0" smtClean="0"/>
              <a:t>Exemple de ma propre imprimante voir </a:t>
            </a:r>
            <a:r>
              <a:rPr lang="fr-FR" dirty="0" smtClean="0">
                <a:hlinkClick r:id="rId3"/>
              </a:rPr>
              <a:t>http://planetediy.fr/</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5" name="ZoneTexte 4"/>
          <p:cNvSpPr txBox="1"/>
          <p:nvPr/>
        </p:nvSpPr>
        <p:spPr>
          <a:xfrm>
            <a:off x="308920" y="1626750"/>
            <a:ext cx="11627707" cy="2308324"/>
          </a:xfrm>
          <a:prstGeom prst="rect">
            <a:avLst/>
          </a:prstGeom>
          <a:noFill/>
        </p:spPr>
        <p:txBody>
          <a:bodyPr wrap="square" rtlCol="0">
            <a:spAutoFit/>
          </a:bodyPr>
          <a:lstStyle/>
          <a:p>
            <a:pPr algn="ctr"/>
            <a:r>
              <a:rPr lang="fr-FR" sz="3600" dirty="0"/>
              <a:t>1</a:t>
            </a:r>
            <a:r>
              <a:rPr lang="fr-FR" sz="3600" dirty="0" smtClean="0"/>
              <a:t> Mois plus tard</a:t>
            </a:r>
          </a:p>
          <a:p>
            <a:pPr algn="ctr"/>
            <a:r>
              <a:rPr lang="fr-FR" sz="3600" dirty="0" smtClean="0"/>
              <a:t>Et de très nombreuses nuits blanches plus tard !!!</a:t>
            </a:r>
          </a:p>
          <a:p>
            <a:pPr algn="ctr"/>
            <a:endParaRPr lang="fr-FR" sz="3600" dirty="0"/>
          </a:p>
          <a:p>
            <a:pPr algn="ctr"/>
            <a:r>
              <a:rPr lang="fr-FR" sz="3600" dirty="0" smtClean="0"/>
              <a:t>La conception CAO est terminée </a:t>
            </a:r>
            <a:endParaRPr lang="fr-FR" sz="3600" dirty="0"/>
          </a:p>
        </p:txBody>
      </p:sp>
    </p:spTree>
    <p:extLst>
      <p:ext uri="{BB962C8B-B14F-4D97-AF65-F5344CB8AC3E}">
        <p14:creationId xmlns:p14="http://schemas.microsoft.com/office/powerpoint/2010/main" val="793924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 Sur mesure</a:t>
            </a:r>
            <a:endParaRPr lang="fr-FR" dirty="0"/>
          </a:p>
        </p:txBody>
      </p:sp>
      <p:sp>
        <p:nvSpPr>
          <p:cNvPr id="3" name="Espace réservé du contenu 2"/>
          <p:cNvSpPr>
            <a:spLocks noGrp="1"/>
          </p:cNvSpPr>
          <p:nvPr>
            <p:ph idx="1"/>
          </p:nvPr>
        </p:nvSpPr>
        <p:spPr>
          <a:xfrm>
            <a:off x="502573" y="790833"/>
            <a:ext cx="5329815" cy="412353"/>
          </a:xfrm>
        </p:spPr>
        <p:txBody>
          <a:bodyPr>
            <a:normAutofit fontScale="85000" lnSpcReduction="10000"/>
          </a:bodyPr>
          <a:lstStyle/>
          <a:p>
            <a:pPr marL="0" indent="0">
              <a:buNone/>
            </a:pPr>
            <a:r>
              <a:rPr lang="fr-FR" dirty="0" smtClean="0"/>
              <a:t>Exemple de ma propre imprimante voir </a:t>
            </a:r>
            <a:r>
              <a:rPr lang="fr-FR" dirty="0" smtClean="0">
                <a:hlinkClick r:id="rId3"/>
              </a:rPr>
              <a:t>http://planetediy.fr/</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2996" y="1811415"/>
            <a:ext cx="5550929" cy="4752771"/>
          </a:xfrm>
          <a:prstGeom prst="rect">
            <a:avLst/>
          </a:prstGeom>
          <a:ln>
            <a:noFill/>
          </a:ln>
          <a:effectLst>
            <a:softEdge rad="112500"/>
          </a:effectLst>
        </p:spPr>
      </p:pic>
      <p:pic>
        <p:nvPicPr>
          <p:cNvPr id="7" name="Imag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24334" y="1811416"/>
            <a:ext cx="6086433" cy="4752771"/>
          </a:xfrm>
          <a:prstGeom prst="rect">
            <a:avLst/>
          </a:prstGeom>
          <a:ln>
            <a:noFill/>
          </a:ln>
          <a:effectLst>
            <a:softEdge rad="112500"/>
          </a:effectLst>
        </p:spPr>
      </p:pic>
    </p:spTree>
    <p:extLst>
      <p:ext uri="{BB962C8B-B14F-4D97-AF65-F5344CB8AC3E}">
        <p14:creationId xmlns:p14="http://schemas.microsoft.com/office/powerpoint/2010/main" val="718568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 Sur mesure</a:t>
            </a:r>
            <a:endParaRPr lang="fr-FR" dirty="0"/>
          </a:p>
        </p:txBody>
      </p:sp>
      <p:sp>
        <p:nvSpPr>
          <p:cNvPr id="3" name="Espace réservé du contenu 2"/>
          <p:cNvSpPr>
            <a:spLocks noGrp="1"/>
          </p:cNvSpPr>
          <p:nvPr>
            <p:ph idx="1"/>
          </p:nvPr>
        </p:nvSpPr>
        <p:spPr>
          <a:xfrm>
            <a:off x="502573" y="790833"/>
            <a:ext cx="5329815" cy="412353"/>
          </a:xfrm>
        </p:spPr>
        <p:txBody>
          <a:bodyPr>
            <a:normAutofit fontScale="85000" lnSpcReduction="10000"/>
          </a:bodyPr>
          <a:lstStyle/>
          <a:p>
            <a:pPr marL="0" indent="0">
              <a:buNone/>
            </a:pPr>
            <a:r>
              <a:rPr lang="fr-FR" dirty="0" smtClean="0"/>
              <a:t>Exemple de ma propre imprimante voir </a:t>
            </a:r>
            <a:r>
              <a:rPr lang="fr-FR" dirty="0" smtClean="0">
                <a:hlinkClick r:id="rId3"/>
              </a:rPr>
              <a:t>http://planetediy.fr/</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0794" y="1897967"/>
            <a:ext cx="5653371" cy="3988446"/>
          </a:xfrm>
          <a:prstGeom prst="rect">
            <a:avLst/>
          </a:prstGeom>
          <a:ln>
            <a:noFill/>
          </a:ln>
          <a:effectLst>
            <a:softEdge rad="112500"/>
          </a:effectLst>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27809" y="1897967"/>
            <a:ext cx="5955099" cy="3975985"/>
          </a:xfrm>
          <a:prstGeom prst="rect">
            <a:avLst/>
          </a:prstGeom>
          <a:ln>
            <a:noFill/>
          </a:ln>
          <a:effectLst>
            <a:softEdge rad="112500"/>
          </a:effectLst>
        </p:spPr>
      </p:pic>
    </p:spTree>
    <p:extLst>
      <p:ext uri="{BB962C8B-B14F-4D97-AF65-F5344CB8AC3E}">
        <p14:creationId xmlns:p14="http://schemas.microsoft.com/office/powerpoint/2010/main" val="1625088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 Sur mesure</a:t>
            </a:r>
            <a:endParaRPr lang="fr-FR" dirty="0"/>
          </a:p>
        </p:txBody>
      </p:sp>
      <p:sp>
        <p:nvSpPr>
          <p:cNvPr id="3" name="Espace réservé du contenu 2"/>
          <p:cNvSpPr>
            <a:spLocks noGrp="1"/>
          </p:cNvSpPr>
          <p:nvPr>
            <p:ph idx="1"/>
          </p:nvPr>
        </p:nvSpPr>
        <p:spPr>
          <a:xfrm>
            <a:off x="502573" y="790833"/>
            <a:ext cx="5329815" cy="412353"/>
          </a:xfrm>
        </p:spPr>
        <p:txBody>
          <a:bodyPr>
            <a:normAutofit fontScale="85000" lnSpcReduction="10000"/>
          </a:bodyPr>
          <a:lstStyle/>
          <a:p>
            <a:pPr marL="0" indent="0">
              <a:buNone/>
            </a:pPr>
            <a:r>
              <a:rPr lang="fr-FR" dirty="0" smtClean="0"/>
              <a:t>Exemple de ma propre imprimante voir </a:t>
            </a:r>
            <a:r>
              <a:rPr lang="fr-FR" dirty="0" smtClean="0">
                <a:hlinkClick r:id="rId3"/>
              </a:rPr>
              <a:t>http://planetediy.fr/</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16568" y="2934269"/>
            <a:ext cx="11086881" cy="1200329"/>
          </a:xfrm>
          <a:prstGeom prst="rect">
            <a:avLst/>
          </a:prstGeom>
          <a:noFill/>
        </p:spPr>
        <p:txBody>
          <a:bodyPr wrap="none" rtlCol="0">
            <a:spAutoFit/>
          </a:bodyPr>
          <a:lstStyle/>
          <a:p>
            <a:pPr algn="ctr"/>
            <a:r>
              <a:rPr lang="fr-FR" sz="2400" dirty="0" smtClean="0"/>
              <a:t>2 Mois plus tard !!!! </a:t>
            </a:r>
          </a:p>
          <a:p>
            <a:pPr algn="ctr"/>
            <a:endParaRPr lang="fr-FR" sz="2400" dirty="0"/>
          </a:p>
          <a:p>
            <a:pPr algn="ctr"/>
            <a:r>
              <a:rPr lang="fr-FR" sz="2400" dirty="0" smtClean="0"/>
              <a:t>Après avoir fait de nombreuses modifications de pièces et changements importants </a:t>
            </a:r>
            <a:r>
              <a:rPr lang="is-IS" sz="2400" dirty="0" smtClean="0"/>
              <a:t>…</a:t>
            </a:r>
            <a:endParaRPr lang="fr-FR" sz="2400" dirty="0"/>
          </a:p>
        </p:txBody>
      </p:sp>
    </p:spTree>
    <p:extLst>
      <p:ext uri="{BB962C8B-B14F-4D97-AF65-F5344CB8AC3E}">
        <p14:creationId xmlns:p14="http://schemas.microsoft.com/office/powerpoint/2010/main" val="287279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d’imprimante HOMEMADE Sur mesure</a:t>
            </a:r>
            <a:endParaRPr lang="fr-FR" dirty="0"/>
          </a:p>
        </p:txBody>
      </p:sp>
      <p:sp>
        <p:nvSpPr>
          <p:cNvPr id="3" name="Espace réservé du contenu 2"/>
          <p:cNvSpPr>
            <a:spLocks noGrp="1"/>
          </p:cNvSpPr>
          <p:nvPr>
            <p:ph idx="1"/>
          </p:nvPr>
        </p:nvSpPr>
        <p:spPr>
          <a:xfrm>
            <a:off x="502573" y="790833"/>
            <a:ext cx="5329815" cy="412353"/>
          </a:xfrm>
        </p:spPr>
        <p:txBody>
          <a:bodyPr>
            <a:normAutofit fontScale="85000" lnSpcReduction="10000"/>
          </a:bodyPr>
          <a:lstStyle/>
          <a:p>
            <a:pPr marL="0" indent="0">
              <a:buNone/>
            </a:pPr>
            <a:r>
              <a:rPr lang="fr-FR" dirty="0" smtClean="0"/>
              <a:t>Exemple de ma propre imprimante voir </a:t>
            </a:r>
            <a:r>
              <a:rPr lang="fr-FR" dirty="0" smtClean="0">
                <a:hlinkClick r:id="rId3"/>
              </a:rPr>
              <a:t>http://planetediy.fr/</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6413934" y="766177"/>
            <a:ext cx="1393908" cy="461665"/>
          </a:xfrm>
          <a:prstGeom prst="rect">
            <a:avLst/>
          </a:prstGeom>
          <a:noFill/>
        </p:spPr>
        <p:txBody>
          <a:bodyPr wrap="none" rtlCol="0">
            <a:spAutoFit/>
          </a:bodyPr>
          <a:lstStyle/>
          <a:p>
            <a:pPr algn="ctr"/>
            <a:r>
              <a:rPr lang="fr-FR" sz="2400" smtClean="0"/>
              <a:t>TADA !!!! </a:t>
            </a:r>
            <a:endParaRPr lang="fr-FR" sz="2400" dirty="0"/>
          </a:p>
        </p:txBody>
      </p:sp>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836" y="1227842"/>
            <a:ext cx="7141006" cy="5355755"/>
          </a:xfrm>
          <a:prstGeom prst="rect">
            <a:avLst/>
          </a:prstGeom>
          <a:ln>
            <a:noFill/>
          </a:ln>
          <a:effectLst>
            <a:softEdge rad="112500"/>
          </a:effectLst>
        </p:spPr>
      </p:pic>
      <p:sp>
        <p:nvSpPr>
          <p:cNvPr id="8" name="ZoneTexte 7"/>
          <p:cNvSpPr txBox="1"/>
          <p:nvPr/>
        </p:nvSpPr>
        <p:spPr>
          <a:xfrm>
            <a:off x="8024751" y="3111689"/>
            <a:ext cx="3133487" cy="369332"/>
          </a:xfrm>
          <a:prstGeom prst="rect">
            <a:avLst/>
          </a:prstGeom>
          <a:noFill/>
        </p:spPr>
        <p:txBody>
          <a:bodyPr wrap="none" rtlCol="0">
            <a:spAutoFit/>
          </a:bodyPr>
          <a:lstStyle/>
          <a:p>
            <a:r>
              <a:rPr lang="fr-FR" dirty="0" smtClean="0">
                <a:hlinkClick r:id="rId6" action="ppaction://hlinkfile"/>
              </a:rPr>
              <a:t>Vidéo impression Pièce Dobson</a:t>
            </a:r>
            <a:endParaRPr lang="fr-FR" dirty="0"/>
          </a:p>
        </p:txBody>
      </p:sp>
    </p:spTree>
    <p:extLst>
      <p:ext uri="{BB962C8B-B14F-4D97-AF65-F5344CB8AC3E}">
        <p14:creationId xmlns:p14="http://schemas.microsoft.com/office/powerpoint/2010/main" val="180148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Présentation des Différents Principes</a:t>
            </a:r>
            <a:endParaRPr lang="fr-FR" dirty="0"/>
          </a:p>
        </p:txBody>
      </p:sp>
      <p:sp>
        <p:nvSpPr>
          <p:cNvPr id="3" name="Espace réservé du contenu 2"/>
          <p:cNvSpPr>
            <a:spLocks noGrp="1"/>
          </p:cNvSpPr>
          <p:nvPr>
            <p:ph idx="1"/>
          </p:nvPr>
        </p:nvSpPr>
        <p:spPr>
          <a:xfrm>
            <a:off x="685801" y="2142067"/>
            <a:ext cx="10860205" cy="3649133"/>
          </a:xfrm>
        </p:spPr>
        <p:txBody>
          <a:bodyPr>
            <a:normAutofit/>
          </a:bodyPr>
          <a:lstStyle/>
          <a:p>
            <a:r>
              <a:rPr lang="fr-FR" sz="2800" u="sng" dirty="0" smtClean="0"/>
              <a:t>Les trois différents principes sont les suivants :</a:t>
            </a:r>
          </a:p>
          <a:p>
            <a:endParaRPr lang="fr-FR" sz="2800" dirty="0"/>
          </a:p>
          <a:p>
            <a:pPr lvl="1">
              <a:buFont typeface="Wingdings" charset="2"/>
              <a:buChar char="Ø"/>
            </a:pPr>
            <a:r>
              <a:rPr lang="fr-FR" sz="2600" dirty="0"/>
              <a:t>Le dépôt de </a:t>
            </a:r>
            <a:r>
              <a:rPr lang="fr-FR" sz="2600" dirty="0" smtClean="0"/>
              <a:t>matière ou FDM (</a:t>
            </a:r>
            <a:r>
              <a:rPr lang="fr-FR" sz="2800" dirty="0" err="1"/>
              <a:t>Fused</a:t>
            </a:r>
            <a:r>
              <a:rPr lang="fr-FR" sz="2800" dirty="0"/>
              <a:t> </a:t>
            </a:r>
            <a:r>
              <a:rPr lang="fr-FR" sz="2800" dirty="0" err="1"/>
              <a:t>Deposition</a:t>
            </a:r>
            <a:r>
              <a:rPr lang="fr-FR" sz="2800" dirty="0"/>
              <a:t> </a:t>
            </a:r>
            <a:r>
              <a:rPr lang="fr-FR" sz="2800" dirty="0" err="1" smtClean="0"/>
              <a:t>Modeling</a:t>
            </a:r>
            <a:r>
              <a:rPr lang="fr-FR" sz="2800" dirty="0" smtClean="0"/>
              <a:t>)</a:t>
            </a:r>
            <a:endParaRPr lang="fr-FR" sz="2600" dirty="0"/>
          </a:p>
          <a:p>
            <a:pPr lvl="1">
              <a:buFont typeface="Wingdings" charset="2"/>
              <a:buChar char="Ø"/>
            </a:pPr>
            <a:r>
              <a:rPr lang="fr-FR" sz="2600" dirty="0" smtClean="0"/>
              <a:t>La </a:t>
            </a:r>
            <a:r>
              <a:rPr lang="fr-FR" sz="2600" dirty="0"/>
              <a:t>solidification par la </a:t>
            </a:r>
            <a:r>
              <a:rPr lang="fr-FR" sz="2600" dirty="0" smtClean="0"/>
              <a:t>lumière ou SLA (</a:t>
            </a:r>
            <a:r>
              <a:rPr lang="fr-FR" sz="2800" dirty="0" err="1" smtClean="0"/>
              <a:t>StereoLithograph</a:t>
            </a:r>
            <a:r>
              <a:rPr lang="fr-FR" sz="2800" dirty="0" smtClean="0"/>
              <a:t> apparatus)</a:t>
            </a:r>
            <a:endParaRPr lang="fr-FR" sz="2600" dirty="0"/>
          </a:p>
          <a:p>
            <a:pPr lvl="1">
              <a:buFont typeface="Wingdings" charset="2"/>
              <a:buChar char="Ø"/>
            </a:pPr>
            <a:r>
              <a:rPr lang="fr-FR" sz="2600" dirty="0" smtClean="0"/>
              <a:t>L’agglomération </a:t>
            </a:r>
            <a:r>
              <a:rPr lang="fr-FR" sz="2600" dirty="0"/>
              <a:t>par </a:t>
            </a:r>
            <a:r>
              <a:rPr lang="fr-FR" sz="2600" dirty="0" smtClean="0"/>
              <a:t>collage </a:t>
            </a:r>
            <a:r>
              <a:rPr lang="fr-FR" sz="2800" dirty="0"/>
              <a:t>ou Powder Binding</a:t>
            </a:r>
            <a:endParaRPr lang="fr-FR" sz="26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1722463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6159187" cy="461665"/>
          </a:xfrm>
          <a:prstGeom prst="rect">
            <a:avLst/>
          </a:prstGeom>
          <a:noFill/>
        </p:spPr>
        <p:txBody>
          <a:bodyPr wrap="none" rtlCol="0">
            <a:spAutoFit/>
          </a:bodyPr>
          <a:lstStyle/>
          <a:p>
            <a:r>
              <a:rPr lang="fr-FR" sz="2400" dirty="0" smtClean="0"/>
              <a:t>Support de Chercheur double pour autoguidage</a:t>
            </a:r>
            <a:endParaRPr lang="fr-FR" sz="2400" dirty="0"/>
          </a:p>
        </p:txBody>
      </p:sp>
      <p:pic>
        <p:nvPicPr>
          <p:cNvPr id="7" name="Espace réservé du contenu 6"/>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84904" y="1807057"/>
            <a:ext cx="5377722" cy="4228623"/>
          </a:xfrm>
          <a:prstGeom prst="rect">
            <a:avLst/>
          </a:prstGeom>
          <a:ln>
            <a:noFill/>
          </a:ln>
          <a:effectLst>
            <a:softEdge rad="112500"/>
          </a:effectLst>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36349" y="1807057"/>
            <a:ext cx="4092722" cy="4225649"/>
          </a:xfrm>
          <a:prstGeom prst="rect">
            <a:avLst/>
          </a:prstGeom>
          <a:ln>
            <a:noFill/>
          </a:ln>
          <a:effectLst>
            <a:softEdge rad="112500"/>
          </a:effectLst>
        </p:spPr>
      </p:pic>
    </p:spTree>
    <p:extLst>
      <p:ext uri="{BB962C8B-B14F-4D97-AF65-F5344CB8AC3E}">
        <p14:creationId xmlns:p14="http://schemas.microsoft.com/office/powerpoint/2010/main" val="382765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6128537" cy="461665"/>
          </a:xfrm>
          <a:prstGeom prst="rect">
            <a:avLst/>
          </a:prstGeom>
          <a:noFill/>
        </p:spPr>
        <p:txBody>
          <a:bodyPr wrap="none" rtlCol="0">
            <a:spAutoFit/>
          </a:bodyPr>
          <a:lstStyle/>
          <a:p>
            <a:r>
              <a:rPr lang="fr-FR" sz="2400" dirty="0" smtClean="0"/>
              <a:t>Porte Oculaire rigide pour lunette autoguidage</a:t>
            </a:r>
            <a:endParaRPr lang="fr-FR" sz="2400" dirty="0"/>
          </a:p>
        </p:txBody>
      </p:sp>
      <p:pic>
        <p:nvPicPr>
          <p:cNvPr id="5" name="Espace réservé du contenu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40067" y="2497685"/>
            <a:ext cx="7959871" cy="2707835"/>
          </a:xfrm>
          <a:prstGeom prst="rect">
            <a:avLst/>
          </a:prstGeom>
          <a:ln>
            <a:noFill/>
          </a:ln>
          <a:effectLst>
            <a:softEdge rad="112500"/>
          </a:effectLst>
        </p:spPr>
      </p:pic>
      <p:pic>
        <p:nvPicPr>
          <p:cNvPr id="9" name="Imag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54683" y="1937840"/>
            <a:ext cx="3638843" cy="3827524"/>
          </a:xfrm>
          <a:prstGeom prst="rect">
            <a:avLst/>
          </a:prstGeom>
          <a:ln>
            <a:noFill/>
          </a:ln>
          <a:effectLst>
            <a:softEdge rad="112500"/>
          </a:effectLst>
        </p:spPr>
      </p:pic>
    </p:spTree>
    <p:extLst>
      <p:ext uri="{BB962C8B-B14F-4D97-AF65-F5344CB8AC3E}">
        <p14:creationId xmlns:p14="http://schemas.microsoft.com/office/powerpoint/2010/main" val="535460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5773247" cy="461665"/>
          </a:xfrm>
          <a:prstGeom prst="rect">
            <a:avLst/>
          </a:prstGeom>
          <a:noFill/>
        </p:spPr>
        <p:txBody>
          <a:bodyPr wrap="none" rtlCol="0">
            <a:spAutoFit/>
          </a:bodyPr>
          <a:lstStyle/>
          <a:p>
            <a:r>
              <a:rPr lang="fr-FR" sz="2400" dirty="0" smtClean="0"/>
              <a:t>Masque anti-aigrettes pour porte secondaire</a:t>
            </a:r>
            <a:endParaRPr lang="fr-FR" sz="2400" dirty="0"/>
          </a:p>
        </p:txBody>
      </p:sp>
      <p:pic>
        <p:nvPicPr>
          <p:cNvPr id="7" name="Espace réservé du contenu 6"/>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566268" y="3826413"/>
            <a:ext cx="2880704" cy="2817316"/>
          </a:xfrm>
          <a:prstGeom prst="rect">
            <a:avLst/>
          </a:prstGeom>
          <a:ln>
            <a:noFill/>
          </a:ln>
          <a:effectLst>
            <a:softEdge rad="112500"/>
          </a:effectLst>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268" y="1463637"/>
            <a:ext cx="2880704" cy="2151637"/>
          </a:xfrm>
          <a:prstGeom prst="rect">
            <a:avLst/>
          </a:prstGeom>
          <a:ln>
            <a:noFill/>
          </a:ln>
          <a:effectLst>
            <a:softEdge rad="112500"/>
          </a:effectLst>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1587" y="1463637"/>
            <a:ext cx="7661276" cy="4989040"/>
          </a:xfrm>
          <a:prstGeom prst="rect">
            <a:avLst/>
          </a:prstGeom>
        </p:spPr>
      </p:pic>
    </p:spTree>
    <p:extLst>
      <p:ext uri="{BB962C8B-B14F-4D97-AF65-F5344CB8AC3E}">
        <p14:creationId xmlns:p14="http://schemas.microsoft.com/office/powerpoint/2010/main" val="1792364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6165534" cy="461665"/>
          </a:xfrm>
          <a:prstGeom prst="rect">
            <a:avLst/>
          </a:prstGeom>
          <a:noFill/>
        </p:spPr>
        <p:txBody>
          <a:bodyPr wrap="none" rtlCol="0">
            <a:spAutoFit/>
          </a:bodyPr>
          <a:lstStyle/>
          <a:p>
            <a:r>
              <a:rPr lang="fr-FR" sz="2400" dirty="0" smtClean="0"/>
              <a:t>Masque de </a:t>
            </a:r>
            <a:r>
              <a:rPr lang="fr-FR" sz="2400" dirty="0" err="1" smtClean="0"/>
              <a:t>bahtinov</a:t>
            </a:r>
            <a:r>
              <a:rPr lang="fr-FR" sz="2400" dirty="0" smtClean="0"/>
              <a:t> sur mesure pour mon tube</a:t>
            </a:r>
            <a:endParaRPr lang="fr-FR" sz="2400" dirty="0"/>
          </a:p>
        </p:txBody>
      </p:sp>
      <p:pic>
        <p:nvPicPr>
          <p:cNvPr id="11" name="Espace réservé du contenu 10"/>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585340" y="1720051"/>
            <a:ext cx="4276578" cy="4782411"/>
          </a:xfrm>
          <a:prstGeom prst="rect">
            <a:avLst/>
          </a:prstGeom>
          <a:ln>
            <a:noFill/>
          </a:ln>
          <a:effectLst>
            <a:softEdge rad="112500"/>
          </a:effectLst>
        </p:spPr>
      </p:pic>
    </p:spTree>
    <p:extLst>
      <p:ext uri="{BB962C8B-B14F-4D97-AF65-F5344CB8AC3E}">
        <p14:creationId xmlns:p14="http://schemas.microsoft.com/office/powerpoint/2010/main" val="2030421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5762027" cy="461665"/>
          </a:xfrm>
          <a:prstGeom prst="rect">
            <a:avLst/>
          </a:prstGeom>
          <a:noFill/>
        </p:spPr>
        <p:txBody>
          <a:bodyPr wrap="none" rtlCol="0">
            <a:spAutoFit/>
          </a:bodyPr>
          <a:lstStyle/>
          <a:p>
            <a:r>
              <a:rPr lang="fr-FR" sz="2400" dirty="0" smtClean="0"/>
              <a:t>Support Peltier pour camera ZWO ASI120MC</a:t>
            </a:r>
            <a:endParaRPr lang="fr-FR" sz="2400" dirty="0"/>
          </a:p>
        </p:txBody>
      </p:sp>
      <p:pic>
        <p:nvPicPr>
          <p:cNvPr id="5" name="Espace réservé du contenu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344267" y="1860728"/>
            <a:ext cx="3267893" cy="4357192"/>
          </a:xfrm>
          <a:prstGeom prst="rect">
            <a:avLst/>
          </a:prstGeom>
          <a:ln>
            <a:noFill/>
          </a:ln>
          <a:effectLst>
            <a:softEdge rad="112500"/>
          </a:effectLst>
        </p:spPr>
      </p:pic>
      <p:pic>
        <p:nvPicPr>
          <p:cNvPr id="10" name="Imag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38092" y="2054977"/>
            <a:ext cx="4557933" cy="3968694"/>
          </a:xfrm>
          <a:prstGeom prst="rect">
            <a:avLst/>
          </a:prstGeom>
          <a:ln>
            <a:noFill/>
          </a:ln>
          <a:effectLst>
            <a:softEdge rad="112500"/>
          </a:effectLst>
        </p:spPr>
      </p:pic>
    </p:spTree>
    <p:extLst>
      <p:ext uri="{BB962C8B-B14F-4D97-AF65-F5344CB8AC3E}">
        <p14:creationId xmlns:p14="http://schemas.microsoft.com/office/powerpoint/2010/main" val="65033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4316631" cy="461665"/>
          </a:xfrm>
          <a:prstGeom prst="rect">
            <a:avLst/>
          </a:prstGeom>
          <a:noFill/>
        </p:spPr>
        <p:txBody>
          <a:bodyPr wrap="none" rtlCol="0">
            <a:spAutoFit/>
          </a:bodyPr>
          <a:lstStyle/>
          <a:p>
            <a:r>
              <a:rPr lang="fr-FR" sz="2400" dirty="0" smtClean="0"/>
              <a:t>Flasque modifié pour camera QSI</a:t>
            </a:r>
            <a:endParaRPr lang="fr-FR" sz="2400" dirty="0"/>
          </a:p>
        </p:txBody>
      </p:sp>
      <p:pic>
        <p:nvPicPr>
          <p:cNvPr id="13" name="Espace réservé du contenu 12"/>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8994999" y="3054131"/>
            <a:ext cx="3049498" cy="3244201"/>
          </a:xfrm>
          <a:prstGeom prst="rect">
            <a:avLst/>
          </a:prstGeom>
          <a:ln>
            <a:noFill/>
          </a:ln>
          <a:effectLst>
            <a:softEdge rad="112500"/>
          </a:effectLst>
        </p:spPr>
      </p:pic>
      <p:pic>
        <p:nvPicPr>
          <p:cNvPr id="14" name="Imag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62687" y="1399063"/>
            <a:ext cx="3166923" cy="2914050"/>
          </a:xfrm>
          <a:prstGeom prst="rect">
            <a:avLst/>
          </a:prstGeom>
          <a:ln>
            <a:noFill/>
          </a:ln>
          <a:effectLst>
            <a:softEdge rad="112500"/>
          </a:effectLst>
        </p:spPr>
      </p:pic>
      <p:pic>
        <p:nvPicPr>
          <p:cNvPr id="15" name="Imag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798" y="1399063"/>
            <a:ext cx="5143500" cy="4899269"/>
          </a:xfrm>
          <a:prstGeom prst="rect">
            <a:avLst/>
          </a:prstGeom>
          <a:ln>
            <a:noFill/>
          </a:ln>
          <a:effectLst>
            <a:softEdge rad="112500"/>
          </a:effectLst>
        </p:spPr>
      </p:pic>
    </p:spTree>
    <p:extLst>
      <p:ext uri="{BB962C8B-B14F-4D97-AF65-F5344CB8AC3E}">
        <p14:creationId xmlns:p14="http://schemas.microsoft.com/office/powerpoint/2010/main" val="793860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5102231" cy="461665"/>
          </a:xfrm>
          <a:prstGeom prst="rect">
            <a:avLst/>
          </a:prstGeom>
          <a:noFill/>
        </p:spPr>
        <p:txBody>
          <a:bodyPr wrap="none" rtlCol="0">
            <a:spAutoFit/>
          </a:bodyPr>
          <a:lstStyle/>
          <a:p>
            <a:r>
              <a:rPr lang="fr-FR" sz="2400" dirty="0" smtClean="0"/>
              <a:t>Flasque porte Objectif pour camera QSI</a:t>
            </a:r>
            <a:endParaRPr lang="fr-FR" sz="2400" dirty="0"/>
          </a:p>
        </p:txBody>
      </p:sp>
      <p:pic>
        <p:nvPicPr>
          <p:cNvPr id="13" name="Espace réservé du contenu 12"/>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624690" y="1973403"/>
            <a:ext cx="3727702" cy="3606490"/>
          </a:xfrm>
        </p:spPr>
      </p:pic>
      <p:pic>
        <p:nvPicPr>
          <p:cNvPr id="14" name="Imag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6279" y="2124221"/>
            <a:ext cx="5159610" cy="3455672"/>
          </a:xfrm>
          <a:prstGeom prst="rect">
            <a:avLst/>
          </a:prstGeom>
        </p:spPr>
      </p:pic>
    </p:spTree>
    <p:extLst>
      <p:ext uri="{BB962C8B-B14F-4D97-AF65-F5344CB8AC3E}">
        <p14:creationId xmlns:p14="http://schemas.microsoft.com/office/powerpoint/2010/main" val="1264354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4759636" cy="461665"/>
          </a:xfrm>
          <a:prstGeom prst="rect">
            <a:avLst/>
          </a:prstGeom>
          <a:noFill/>
        </p:spPr>
        <p:txBody>
          <a:bodyPr wrap="none" rtlCol="0">
            <a:spAutoFit/>
          </a:bodyPr>
          <a:lstStyle/>
          <a:p>
            <a:r>
              <a:rPr lang="fr-FR" sz="2400" dirty="0" smtClean="0"/>
              <a:t>Porte laser pour Laser de collimation</a:t>
            </a:r>
            <a:endParaRPr lang="fr-FR" sz="2400" dirty="0"/>
          </a:p>
        </p:txBody>
      </p:sp>
      <p:pic>
        <p:nvPicPr>
          <p:cNvPr id="5" name="Espace réservé du contenu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802822" y="1510259"/>
            <a:ext cx="2447779" cy="4810918"/>
          </a:xfrm>
          <a:prstGeom prst="rect">
            <a:avLst/>
          </a:prstGeom>
          <a:ln>
            <a:noFill/>
          </a:ln>
          <a:effectLst>
            <a:softEdge rad="112500"/>
          </a:effectLst>
        </p:spPr>
      </p:pic>
      <p:pic>
        <p:nvPicPr>
          <p:cNvPr id="7" name="Imag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3290" y="1510259"/>
            <a:ext cx="2249989" cy="4805719"/>
          </a:xfrm>
          <a:prstGeom prst="rect">
            <a:avLst/>
          </a:prstGeom>
          <a:ln>
            <a:noFill/>
          </a:ln>
          <a:effectLst>
            <a:softEdge rad="112500"/>
          </a:effectLst>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85968" y="1510259"/>
            <a:ext cx="2343413" cy="4805719"/>
          </a:xfrm>
          <a:prstGeom prst="rect">
            <a:avLst/>
          </a:prstGeom>
          <a:ln>
            <a:noFill/>
          </a:ln>
          <a:effectLst>
            <a:softEdge rad="112500"/>
          </a:effectLst>
        </p:spPr>
      </p:pic>
    </p:spTree>
    <p:extLst>
      <p:ext uri="{BB962C8B-B14F-4D97-AF65-F5344CB8AC3E}">
        <p14:creationId xmlns:p14="http://schemas.microsoft.com/office/powerpoint/2010/main" val="1988889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4542847" cy="461665"/>
          </a:xfrm>
          <a:prstGeom prst="rect">
            <a:avLst/>
          </a:prstGeom>
          <a:noFill/>
        </p:spPr>
        <p:txBody>
          <a:bodyPr wrap="none" rtlCol="0">
            <a:spAutoFit/>
          </a:bodyPr>
          <a:lstStyle/>
          <a:p>
            <a:r>
              <a:rPr lang="fr-FR" sz="2400" dirty="0" smtClean="0"/>
              <a:t>Support nema11 sur Porte oculaire</a:t>
            </a:r>
            <a:endParaRPr lang="fr-FR" sz="2400" dirty="0"/>
          </a:p>
        </p:txBody>
      </p:sp>
      <p:pic>
        <p:nvPicPr>
          <p:cNvPr id="9" name="Espace réservé du contenu 8"/>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006421" y="1314657"/>
            <a:ext cx="3062773" cy="3188146"/>
          </a:xfrm>
          <a:prstGeom prst="rect">
            <a:avLst/>
          </a:prstGeom>
          <a:ln>
            <a:noFill/>
          </a:ln>
          <a:effectLst>
            <a:softEdge rad="112500"/>
          </a:effectLst>
        </p:spPr>
      </p:pic>
      <p:pic>
        <p:nvPicPr>
          <p:cNvPr id="10" name="Imag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03195" y="1314657"/>
            <a:ext cx="4866438" cy="3188146"/>
          </a:xfrm>
          <a:prstGeom prst="rect">
            <a:avLst/>
          </a:prstGeom>
          <a:ln>
            <a:noFill/>
          </a:ln>
          <a:effectLst>
            <a:softEdge rad="112500"/>
          </a:effectLst>
        </p:spPr>
      </p:pic>
      <p:pic>
        <p:nvPicPr>
          <p:cNvPr id="11" name="Imag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5484" y="1314657"/>
            <a:ext cx="2786936" cy="3188146"/>
          </a:xfrm>
          <a:prstGeom prst="rect">
            <a:avLst/>
          </a:prstGeom>
          <a:ln>
            <a:noFill/>
          </a:ln>
          <a:effectLst>
            <a:softEdge rad="112500"/>
          </a:effectLst>
        </p:spPr>
      </p:pic>
      <p:pic>
        <p:nvPicPr>
          <p:cNvPr id="12" name="Imag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3565411" y="4240830"/>
            <a:ext cx="1944793" cy="2593058"/>
          </a:xfrm>
          <a:prstGeom prst="rect">
            <a:avLst/>
          </a:prstGeom>
          <a:ln>
            <a:noFill/>
          </a:ln>
          <a:effectLst>
            <a:softEdge rad="112500"/>
          </a:effectLst>
        </p:spPr>
      </p:pic>
    </p:spTree>
    <p:extLst>
      <p:ext uri="{BB962C8B-B14F-4D97-AF65-F5344CB8AC3E}">
        <p14:creationId xmlns:p14="http://schemas.microsoft.com/office/powerpoint/2010/main" val="1040603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9495676" cy="461665"/>
          </a:xfrm>
          <a:prstGeom prst="rect">
            <a:avLst/>
          </a:prstGeom>
          <a:noFill/>
        </p:spPr>
        <p:txBody>
          <a:bodyPr wrap="none" rtlCol="0">
            <a:spAutoFit/>
          </a:bodyPr>
          <a:lstStyle/>
          <a:p>
            <a:r>
              <a:rPr lang="fr-FR" sz="2400" dirty="0" smtClean="0"/>
              <a:t>Boite pour robot focus DIY compatible ASCOM (Arduino) voir Robert Brown</a:t>
            </a:r>
            <a:endParaRPr lang="fr-FR" sz="2400" dirty="0"/>
          </a:p>
        </p:txBody>
      </p:sp>
      <p:pic>
        <p:nvPicPr>
          <p:cNvPr id="5" name="Espace réservé du contenu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80216" y="1453454"/>
            <a:ext cx="4653060" cy="4609721"/>
          </a:xfrm>
          <a:prstGeom prst="rect">
            <a:avLst/>
          </a:prstGeom>
          <a:ln>
            <a:noFill/>
          </a:ln>
          <a:effectLst>
            <a:softEdge rad="112500"/>
          </a:effectLst>
        </p:spPr>
      </p:pic>
      <p:pic>
        <p:nvPicPr>
          <p:cNvPr id="7" name="Imag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98343" y="4515213"/>
            <a:ext cx="3474721" cy="2203573"/>
          </a:xfrm>
          <a:prstGeom prst="rect">
            <a:avLst/>
          </a:prstGeom>
          <a:ln>
            <a:noFill/>
          </a:ln>
          <a:effectLst>
            <a:softEdge rad="112500"/>
          </a:effectLst>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82395" y="1447799"/>
            <a:ext cx="3494941" cy="2872113"/>
          </a:xfrm>
          <a:prstGeom prst="rect">
            <a:avLst/>
          </a:prstGeom>
          <a:ln>
            <a:noFill/>
          </a:ln>
          <a:effectLst>
            <a:softEdge rad="112500"/>
          </a:effectLst>
        </p:spPr>
      </p:pic>
      <p:pic>
        <p:nvPicPr>
          <p:cNvPr id="13" name="Imag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79968" y="1452143"/>
            <a:ext cx="3455736" cy="2867770"/>
          </a:xfrm>
          <a:prstGeom prst="rect">
            <a:avLst/>
          </a:prstGeom>
          <a:ln>
            <a:noFill/>
          </a:ln>
          <a:effectLst>
            <a:softEdge rad="112500"/>
          </a:effectLst>
        </p:spPr>
      </p:pic>
    </p:spTree>
    <p:extLst>
      <p:ext uri="{BB962C8B-B14F-4D97-AF65-F5344CB8AC3E}">
        <p14:creationId xmlns:p14="http://schemas.microsoft.com/office/powerpoint/2010/main" val="1640851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DEPOT de matière ou FDM </a:t>
            </a:r>
            <a:endParaRPr lang="fr-FR" dirty="0"/>
          </a:p>
        </p:txBody>
      </p:sp>
      <p:sp>
        <p:nvSpPr>
          <p:cNvPr id="3" name="Espace réservé du contenu 2"/>
          <p:cNvSpPr>
            <a:spLocks noGrp="1"/>
          </p:cNvSpPr>
          <p:nvPr>
            <p:ph idx="1"/>
          </p:nvPr>
        </p:nvSpPr>
        <p:spPr/>
        <p:txBody>
          <a:bodyPr>
            <a:normAutofit/>
          </a:bodyPr>
          <a:lstStyle/>
          <a:p>
            <a:pPr>
              <a:buFont typeface="Arial" charset="0"/>
              <a:buChar char="•"/>
            </a:pPr>
            <a:r>
              <a:rPr lang="fr-FR" sz="2800" dirty="0" smtClean="0"/>
              <a:t>C’est la technique la plus utilisée dans le milieu amateur et par ceux qui veulent découvrir l’impression 3D</a:t>
            </a:r>
          </a:p>
          <a:p>
            <a:pPr>
              <a:buFont typeface="Arial" charset="0"/>
              <a:buChar char="•"/>
            </a:pPr>
            <a:r>
              <a:rPr lang="fr-FR" sz="2800" dirty="0" smtClean="0"/>
              <a:t>Consiste à </a:t>
            </a:r>
            <a:r>
              <a:rPr lang="fr-FR" sz="2800" dirty="0"/>
              <a:t>déposer un filament </a:t>
            </a:r>
            <a:r>
              <a:rPr lang="fr-FR" sz="2800" dirty="0" smtClean="0"/>
              <a:t>de 0,1mm par couches successives</a:t>
            </a:r>
          </a:p>
          <a:p>
            <a:pPr>
              <a:buFont typeface="Arial" charset="0"/>
              <a:buChar char="•"/>
            </a:pPr>
            <a:r>
              <a:rPr lang="fr-FR" sz="2800" dirty="0" smtClean="0"/>
              <a:t>Très nombreuses Matières et couleurs disponibles (polymères thermoplastiques (ABS, Polycarbonate, PPSF ou ULTEM) mais aussi des filaments bois, pierre, céramique, métaux, Carbone !!! </a:t>
            </a:r>
          </a:p>
          <a:p>
            <a:pPr>
              <a:buFont typeface="Arial" charset="0"/>
              <a:buChar char="•"/>
            </a:pPr>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1737580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7061933" cy="461665"/>
          </a:xfrm>
          <a:prstGeom prst="rect">
            <a:avLst/>
          </a:prstGeom>
          <a:noFill/>
        </p:spPr>
        <p:txBody>
          <a:bodyPr wrap="none" rtlCol="0">
            <a:spAutoFit/>
          </a:bodyPr>
          <a:lstStyle/>
          <a:p>
            <a:r>
              <a:rPr lang="fr-FR" sz="2400" dirty="0" smtClean="0"/>
              <a:t>Support de secondaire pour dobson de 400mm du GAP</a:t>
            </a:r>
            <a:endParaRPr lang="fr-FR" sz="2400" dirty="0"/>
          </a:p>
        </p:txBody>
      </p:sp>
      <p:pic>
        <p:nvPicPr>
          <p:cNvPr id="9" name="Espace réservé du contenu 8"/>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037779" y="1702122"/>
            <a:ext cx="2683767" cy="4340289"/>
          </a:xfrm>
          <a:prstGeom prst="rect">
            <a:avLst/>
          </a:prstGeom>
          <a:ln>
            <a:noFill/>
          </a:ln>
          <a:effectLst>
            <a:softEdge rad="112500"/>
          </a:effectLst>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6797" y="1963065"/>
            <a:ext cx="3362901" cy="3818402"/>
          </a:xfrm>
          <a:prstGeom prst="rect">
            <a:avLst/>
          </a:prstGeom>
          <a:ln>
            <a:noFill/>
          </a:ln>
          <a:effectLst>
            <a:softEdge rad="112500"/>
          </a:effectLst>
        </p:spPr>
      </p:pic>
      <p:pic>
        <p:nvPicPr>
          <p:cNvPr id="11" name="Imag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573" y="2211514"/>
            <a:ext cx="3939955" cy="3569953"/>
          </a:xfrm>
          <a:prstGeom prst="rect">
            <a:avLst/>
          </a:prstGeom>
          <a:ln>
            <a:noFill/>
          </a:ln>
          <a:effectLst>
            <a:softEdge rad="112500"/>
          </a:effectLst>
        </p:spPr>
      </p:pic>
    </p:spTree>
    <p:extLst>
      <p:ext uri="{BB962C8B-B14F-4D97-AF65-F5344CB8AC3E}">
        <p14:creationId xmlns:p14="http://schemas.microsoft.com/office/powerpoint/2010/main" val="995119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Présentation Quelques projets </a:t>
            </a:r>
            <a:r>
              <a:rPr lang="fr-FR" dirty="0" err="1" smtClean="0"/>
              <a:t>Astro</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6" name="ZoneTexte 5"/>
          <p:cNvSpPr txBox="1"/>
          <p:nvPr/>
        </p:nvSpPr>
        <p:spPr>
          <a:xfrm>
            <a:off x="502573" y="790833"/>
            <a:ext cx="6511334" cy="461665"/>
          </a:xfrm>
          <a:prstGeom prst="rect">
            <a:avLst/>
          </a:prstGeom>
          <a:noFill/>
        </p:spPr>
        <p:txBody>
          <a:bodyPr wrap="none" rtlCol="0">
            <a:spAutoFit/>
          </a:bodyPr>
          <a:lstStyle/>
          <a:p>
            <a:r>
              <a:rPr lang="fr-FR" sz="2400" dirty="0" smtClean="0"/>
              <a:t>Nombreuses Pièces du Dobson de 400mm du GAP </a:t>
            </a:r>
            <a:endParaRPr lang="fr-FR" sz="2400" dirty="0"/>
          </a:p>
        </p:txBody>
      </p:sp>
      <p:sp>
        <p:nvSpPr>
          <p:cNvPr id="12" name="Espace réservé du contenu 11"/>
          <p:cNvSpPr>
            <a:spLocks noGrp="1"/>
          </p:cNvSpPr>
          <p:nvPr>
            <p:ph idx="1"/>
          </p:nvPr>
        </p:nvSpPr>
        <p:spPr>
          <a:xfrm>
            <a:off x="221567" y="486718"/>
            <a:ext cx="10131425" cy="3649133"/>
          </a:xfrm>
        </p:spPr>
        <p:txBody>
          <a:bodyPr/>
          <a:lstStyle/>
          <a:p>
            <a:r>
              <a:rPr lang="fr-FR" dirty="0" smtClean="0"/>
              <a:t>Pour cette partie je laisserais la Parole à Daniel. </a:t>
            </a:r>
          </a:p>
          <a:p>
            <a:r>
              <a:rPr lang="fr-FR" dirty="0" smtClean="0"/>
              <a:t>Daniel est le concepteur du Dobson du club et c’est mis à la conception 3D.</a:t>
            </a:r>
          </a:p>
          <a:p>
            <a:r>
              <a:rPr lang="fr-FR" dirty="0" smtClean="0"/>
              <a:t>Il a appris le maniement de 3D </a:t>
            </a:r>
            <a:r>
              <a:rPr lang="fr-FR" dirty="0" err="1" smtClean="0"/>
              <a:t>Sketchup</a:t>
            </a:r>
            <a:r>
              <a:rPr lang="fr-FR" dirty="0" smtClean="0"/>
              <a:t> (logiciel gratuit et libre) sans aide (hormis le web) ^^</a:t>
            </a:r>
          </a:p>
          <a:p>
            <a:endParaRPr lang="fr-FR" dirty="0"/>
          </a:p>
        </p:txBody>
      </p:sp>
      <p:pic>
        <p:nvPicPr>
          <p:cNvPr id="13" name="Imag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315" y="2818886"/>
            <a:ext cx="3540790" cy="1764963"/>
          </a:xfrm>
          <a:prstGeom prst="rect">
            <a:avLst/>
          </a:prstGeom>
          <a:ln>
            <a:noFill/>
          </a:ln>
          <a:effectLst>
            <a:softEdge rad="112500"/>
          </a:effectLst>
        </p:spPr>
      </p:pic>
      <p:pic>
        <p:nvPicPr>
          <p:cNvPr id="14" name="Imag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405738" y="3373950"/>
            <a:ext cx="3521656" cy="2641242"/>
          </a:xfrm>
          <a:prstGeom prst="rect">
            <a:avLst/>
          </a:prstGeom>
          <a:ln>
            <a:noFill/>
          </a:ln>
          <a:effectLst>
            <a:softEdge rad="112500"/>
          </a:effectLst>
        </p:spPr>
      </p:pic>
      <p:pic>
        <p:nvPicPr>
          <p:cNvPr id="15" name="Imag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5155" y="4583849"/>
            <a:ext cx="3234747" cy="2012796"/>
          </a:xfrm>
          <a:prstGeom prst="rect">
            <a:avLst/>
          </a:prstGeom>
          <a:ln>
            <a:noFill/>
          </a:ln>
          <a:effectLst>
            <a:softEdge rad="112500"/>
          </a:effectLst>
        </p:spPr>
      </p:pic>
      <p:pic>
        <p:nvPicPr>
          <p:cNvPr id="16" name="Imag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8775961" y="3046371"/>
            <a:ext cx="4113350" cy="2178960"/>
          </a:xfrm>
          <a:prstGeom prst="rect">
            <a:avLst/>
          </a:prstGeom>
          <a:ln>
            <a:noFill/>
          </a:ln>
          <a:effectLst>
            <a:softEdge rad="112500"/>
          </a:effectLst>
        </p:spPr>
      </p:pic>
    </p:spTree>
    <p:extLst>
      <p:ext uri="{BB962C8B-B14F-4D97-AF65-F5344CB8AC3E}">
        <p14:creationId xmlns:p14="http://schemas.microsoft.com/office/powerpoint/2010/main" val="933366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3"/>
            <a:ext cx="10131425" cy="608230"/>
          </a:xfrm>
        </p:spPr>
        <p:txBody>
          <a:bodyPr>
            <a:normAutofit fontScale="90000"/>
          </a:bodyPr>
          <a:lstStyle/>
          <a:p>
            <a:r>
              <a:rPr lang="fr-FR" dirty="0" smtClean="0"/>
              <a:t>Exemple d’impression avec CURA</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12" name="Espace réservé du contenu 11"/>
          <p:cNvSpPr>
            <a:spLocks noGrp="1"/>
          </p:cNvSpPr>
          <p:nvPr>
            <p:ph idx="1"/>
          </p:nvPr>
        </p:nvSpPr>
        <p:spPr>
          <a:xfrm>
            <a:off x="502572" y="1586857"/>
            <a:ext cx="10131425" cy="1132532"/>
          </a:xfrm>
        </p:spPr>
        <p:txBody>
          <a:bodyPr/>
          <a:lstStyle/>
          <a:p>
            <a:r>
              <a:rPr lang="fr-FR" dirty="0" smtClean="0"/>
              <a:t>Démonstration d’un logiciel de tranchage pour impression 3D</a:t>
            </a:r>
            <a:endParaRPr lang="fr-FR" dirty="0"/>
          </a:p>
          <a:p>
            <a:r>
              <a:rPr lang="fr-FR" dirty="0" smtClean="0"/>
              <a:t>Utilisation de CURA </a:t>
            </a:r>
          </a:p>
          <a:p>
            <a:endParaRPr lang="fr-FR" dirty="0" smtClean="0"/>
          </a:p>
          <a:p>
            <a:endParaRPr lang="fr-FR" dirty="0"/>
          </a:p>
          <a:p>
            <a:endParaRPr lang="fr-FR" dirty="0"/>
          </a:p>
        </p:txBody>
      </p:sp>
      <p:pic>
        <p:nvPicPr>
          <p:cNvPr id="3" name="Image 2"/>
          <p:cNvPicPr>
            <a:picLocks noChangeAspect="1"/>
          </p:cNvPicPr>
          <p:nvPr/>
        </p:nvPicPr>
        <p:blipFill>
          <a:blip r:embed="rId4"/>
          <a:stretch>
            <a:fillRect/>
          </a:stretch>
        </p:blipFill>
        <p:spPr>
          <a:xfrm>
            <a:off x="7715249" y="2854077"/>
            <a:ext cx="3162300" cy="3162300"/>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529" y="2719388"/>
            <a:ext cx="6100763" cy="3431679"/>
          </a:xfrm>
          <a:prstGeom prst="rect">
            <a:avLst/>
          </a:prstGeom>
        </p:spPr>
      </p:pic>
    </p:spTree>
    <p:extLst>
      <p:ext uri="{BB962C8B-B14F-4D97-AF65-F5344CB8AC3E}">
        <p14:creationId xmlns:p14="http://schemas.microsoft.com/office/powerpoint/2010/main" val="19996477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1" y="321659"/>
            <a:ext cx="10131425" cy="1265197"/>
          </a:xfrm>
        </p:spPr>
        <p:txBody>
          <a:bodyPr>
            <a:normAutofit fontScale="90000"/>
          </a:bodyPr>
          <a:lstStyle/>
          <a:p>
            <a:r>
              <a:rPr lang="fr-FR" dirty="0" smtClean="0"/>
              <a:t>Comment concevoir une pièce si je n’ai pas de logiciel Dédié ou si je n’ai pas le temps de les concevoir ?</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12" name="Espace réservé du contenu 11"/>
          <p:cNvSpPr>
            <a:spLocks noGrp="1"/>
          </p:cNvSpPr>
          <p:nvPr>
            <p:ph idx="1"/>
          </p:nvPr>
        </p:nvSpPr>
        <p:spPr>
          <a:xfrm>
            <a:off x="502571" y="2029768"/>
            <a:ext cx="10131425" cy="3649133"/>
          </a:xfrm>
        </p:spPr>
        <p:txBody>
          <a:bodyPr>
            <a:normAutofit lnSpcReduction="10000"/>
          </a:bodyPr>
          <a:lstStyle/>
          <a:p>
            <a:pPr marL="0" indent="0">
              <a:buNone/>
            </a:pPr>
            <a:r>
              <a:rPr lang="fr-FR" u="sng" dirty="0" smtClean="0"/>
              <a:t>Des sites internet de partage de fichiers existent :</a:t>
            </a:r>
          </a:p>
          <a:p>
            <a:endParaRPr lang="fr-FR" dirty="0"/>
          </a:p>
          <a:p>
            <a:r>
              <a:rPr lang="fr-FR" dirty="0" smtClean="0"/>
              <a:t>THINGIVERSE </a:t>
            </a:r>
          </a:p>
          <a:p>
            <a:r>
              <a:rPr lang="fr-FR" dirty="0" smtClean="0"/>
              <a:t>GRABCAD</a:t>
            </a:r>
          </a:p>
          <a:p>
            <a:r>
              <a:rPr lang="fr-FR" dirty="0" smtClean="0"/>
              <a:t>CULTS3D</a:t>
            </a:r>
          </a:p>
          <a:p>
            <a:r>
              <a:rPr lang="fr-FR" dirty="0" smtClean="0"/>
              <a:t>ADDITIVERSE</a:t>
            </a:r>
          </a:p>
          <a:p>
            <a:endParaRPr lang="fr-FR" dirty="0"/>
          </a:p>
          <a:p>
            <a:pPr marL="0" indent="0">
              <a:buNone/>
            </a:pPr>
            <a:r>
              <a:rPr lang="fr-FR" dirty="0" smtClean="0"/>
              <a:t>Et bien d’autres !!!! </a:t>
            </a:r>
            <a:endParaRPr lang="fr-FR" dirty="0"/>
          </a:p>
          <a:p>
            <a:pPr marL="0" indent="0">
              <a:buNone/>
            </a:pPr>
            <a:r>
              <a:rPr lang="fr-FR" sz="2000" b="1" dirty="0" smtClean="0">
                <a:solidFill>
                  <a:srgbClr val="FF0000"/>
                </a:solidFill>
              </a:rPr>
              <a:t>Attention aux droit d’auteur la reproduction d’objets existant et commercialisés est interdite.</a:t>
            </a:r>
          </a:p>
          <a:p>
            <a:endParaRPr lang="fr-FR" dirty="0"/>
          </a:p>
        </p:txBody>
      </p:sp>
    </p:spTree>
    <p:extLst>
      <p:ext uri="{BB962C8B-B14F-4D97-AF65-F5344CB8AC3E}">
        <p14:creationId xmlns:p14="http://schemas.microsoft.com/office/powerpoint/2010/main" val="119724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573" y="182602"/>
            <a:ext cx="10131425" cy="1265197"/>
          </a:xfrm>
        </p:spPr>
        <p:txBody>
          <a:bodyPr>
            <a:normAutofit/>
          </a:bodyPr>
          <a:lstStyle/>
          <a:p>
            <a:r>
              <a:rPr lang="fr-FR" dirty="0" smtClean="0"/>
              <a:t>Comment réaliser une pièce si je n’ai pas d’imprimante 3D ?</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
        <p:nvSpPr>
          <p:cNvPr id="12" name="Espace réservé du contenu 11"/>
          <p:cNvSpPr>
            <a:spLocks noGrp="1"/>
          </p:cNvSpPr>
          <p:nvPr>
            <p:ph idx="1"/>
          </p:nvPr>
        </p:nvSpPr>
        <p:spPr>
          <a:xfrm>
            <a:off x="502572" y="1586856"/>
            <a:ext cx="10131425" cy="3649133"/>
          </a:xfrm>
        </p:spPr>
        <p:txBody>
          <a:bodyPr/>
          <a:lstStyle/>
          <a:p>
            <a:r>
              <a:rPr lang="fr-FR" dirty="0" smtClean="0"/>
              <a:t>Demander à un amis qui en possède une ^^</a:t>
            </a:r>
          </a:p>
          <a:p>
            <a:endParaRPr lang="fr-FR" dirty="0"/>
          </a:p>
          <a:p>
            <a:r>
              <a:rPr lang="fr-FR" dirty="0" smtClean="0"/>
              <a:t>Faire appel a des société qui réaliseront vos pièces une fois le fichier 3D envoyé</a:t>
            </a:r>
            <a:r>
              <a:rPr lang="fr-FR" dirty="0"/>
              <a:t>. </a:t>
            </a:r>
            <a:r>
              <a:rPr lang="fr-FR" dirty="0" smtClean="0"/>
              <a:t>(</a:t>
            </a:r>
            <a:r>
              <a:rPr lang="fr-FR" dirty="0"/>
              <a:t>S</a:t>
            </a:r>
            <a:r>
              <a:rPr lang="fr-FR" dirty="0" smtClean="0"/>
              <a:t>culpteo / Axis / </a:t>
            </a:r>
            <a:r>
              <a:rPr lang="is-IS" dirty="0" smtClean="0"/>
              <a:t>…)</a:t>
            </a:r>
          </a:p>
          <a:p>
            <a:endParaRPr lang="fr-FR" dirty="0" smtClean="0"/>
          </a:p>
          <a:p>
            <a:r>
              <a:rPr lang="fr-FR" dirty="0" smtClean="0"/>
              <a:t>Se rendre dans un </a:t>
            </a:r>
            <a:r>
              <a:rPr lang="fr-FR" dirty="0" err="1" smtClean="0"/>
              <a:t>TechShop</a:t>
            </a:r>
            <a:r>
              <a:rPr lang="fr-FR" dirty="0" smtClean="0"/>
              <a:t> ou </a:t>
            </a:r>
            <a:r>
              <a:rPr lang="fr-FR" dirty="0" err="1" smtClean="0"/>
              <a:t>FabLab</a:t>
            </a:r>
            <a:endParaRPr lang="fr-FR" dirty="0" smtClean="0"/>
          </a:p>
          <a:p>
            <a:endParaRPr lang="fr-FR" dirty="0"/>
          </a:p>
        </p:txBody>
      </p:sp>
    </p:spTree>
    <p:extLst>
      <p:ext uri="{BB962C8B-B14F-4D97-AF65-F5344CB8AC3E}">
        <p14:creationId xmlns:p14="http://schemas.microsoft.com/office/powerpoint/2010/main" val="1413074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368" y="-178811"/>
            <a:ext cx="10131425" cy="1456267"/>
          </a:xfrm>
        </p:spPr>
        <p:txBody>
          <a:bodyPr/>
          <a:lstStyle/>
          <a:p>
            <a:r>
              <a:rPr lang="fr-FR" dirty="0"/>
              <a:t>DEPOT de matière ou FDM </a:t>
            </a:r>
          </a:p>
        </p:txBody>
      </p:sp>
      <p:sp>
        <p:nvSpPr>
          <p:cNvPr id="3" name="Espace réservé du contenu 2"/>
          <p:cNvSpPr>
            <a:spLocks noGrp="1"/>
          </p:cNvSpPr>
          <p:nvPr>
            <p:ph idx="1"/>
          </p:nvPr>
        </p:nvSpPr>
        <p:spPr>
          <a:xfrm>
            <a:off x="7556158" y="5725488"/>
            <a:ext cx="2230393" cy="675312"/>
          </a:xfrm>
        </p:spPr>
        <p:txBody>
          <a:bodyPr>
            <a:normAutofit/>
          </a:bodyPr>
          <a:lstStyle/>
          <a:p>
            <a:pPr marL="0" indent="0" algn="ctr">
              <a:buNone/>
            </a:pPr>
            <a:r>
              <a:rPr lang="fr-FR" sz="2800" dirty="0" smtClean="0">
                <a:solidFill>
                  <a:srgbClr val="FFFF00"/>
                </a:solidFill>
                <a:hlinkClick r:id="rId2"/>
              </a:rPr>
              <a:t>Vidéo</a:t>
            </a:r>
            <a:endParaRPr lang="fr-FR" sz="2800" dirty="0">
              <a:solidFill>
                <a:srgbClr val="FFFF00"/>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7522" y="1447800"/>
            <a:ext cx="6743358" cy="4804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0880" y="1899808"/>
            <a:ext cx="5065455" cy="3373672"/>
          </a:xfrm>
          <a:prstGeom prst="rect">
            <a:avLst/>
          </a:prstGeom>
          <a:ln>
            <a:noFill/>
          </a:ln>
          <a:effectLst>
            <a:softEdge rad="112500"/>
          </a:effectLst>
        </p:spPr>
      </p:pic>
    </p:spTree>
    <p:extLst>
      <p:ext uri="{BB962C8B-B14F-4D97-AF65-F5344CB8AC3E}">
        <p14:creationId xmlns:p14="http://schemas.microsoft.com/office/powerpoint/2010/main" val="129412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Stéréolithographie</a:t>
            </a:r>
            <a:endParaRPr lang="fr-FR" dirty="0"/>
          </a:p>
        </p:txBody>
      </p:sp>
      <p:sp>
        <p:nvSpPr>
          <p:cNvPr id="3" name="Espace réservé du contenu 2"/>
          <p:cNvSpPr>
            <a:spLocks noGrp="1"/>
          </p:cNvSpPr>
          <p:nvPr>
            <p:ph idx="1"/>
          </p:nvPr>
        </p:nvSpPr>
        <p:spPr/>
        <p:txBody>
          <a:bodyPr>
            <a:normAutofit/>
          </a:bodyPr>
          <a:lstStyle/>
          <a:p>
            <a:r>
              <a:rPr lang="fr-FR" sz="2800" dirty="0" smtClean="0"/>
              <a:t>Le</a:t>
            </a:r>
            <a:r>
              <a:rPr lang="fr-FR" sz="2800" dirty="0"/>
              <a:t> procédé de Stéréolithographie, plus connu sous le nom de SLA (stereolithograph apparatus), utilise le principe de photo-polymérisation pour fabriquer des modèles en résine acrylate ou époxy et en ABS, de </a:t>
            </a:r>
            <a:r>
              <a:rPr lang="fr-FR" sz="2800" dirty="0" smtClean="0"/>
              <a:t>toutes tailles </a:t>
            </a:r>
            <a:r>
              <a:rPr lang="fr-FR" sz="2800" dirty="0"/>
              <a:t>et de géométrie complexe avec une grande précision. La Stéréolithographie permet d’obtenir une surface d’impression parmi les plus qualitatives des technologies d’impression existantes.</a:t>
            </a:r>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spTree>
    <p:extLst>
      <p:ext uri="{BB962C8B-B14F-4D97-AF65-F5344CB8AC3E}">
        <p14:creationId xmlns:p14="http://schemas.microsoft.com/office/powerpoint/2010/main" val="303180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0141" y="-212374"/>
            <a:ext cx="10131425" cy="1456267"/>
          </a:xfrm>
        </p:spPr>
        <p:txBody>
          <a:bodyPr/>
          <a:lstStyle/>
          <a:p>
            <a:r>
              <a:rPr lang="fr-FR" dirty="0" err="1" smtClean="0"/>
              <a:t>StéréolithographiE</a:t>
            </a:r>
            <a:endParaRPr lang="fr-FR" dirty="0"/>
          </a:p>
        </p:txBody>
      </p:sp>
      <p:sp>
        <p:nvSpPr>
          <p:cNvPr id="3" name="Espace réservé du contenu 2"/>
          <p:cNvSpPr>
            <a:spLocks noGrp="1"/>
          </p:cNvSpPr>
          <p:nvPr>
            <p:ph idx="1"/>
          </p:nvPr>
        </p:nvSpPr>
        <p:spPr/>
        <p:txBody>
          <a:bodyPr>
            <a:normAutofit/>
          </a:bodyPr>
          <a:lstStyle/>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5" name="Imag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595" y="1243893"/>
            <a:ext cx="7152944" cy="5074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8973" y="1602482"/>
            <a:ext cx="4442493" cy="4509349"/>
          </a:xfrm>
          <a:prstGeom prst="rect">
            <a:avLst/>
          </a:prstGeom>
          <a:ln>
            <a:noFill/>
          </a:ln>
          <a:effectLst>
            <a:softEdge rad="112500"/>
          </a:effectLst>
        </p:spPr>
      </p:pic>
      <p:sp>
        <p:nvSpPr>
          <p:cNvPr id="7" name="Espace réservé du contenu 2"/>
          <p:cNvSpPr txBox="1">
            <a:spLocks/>
          </p:cNvSpPr>
          <p:nvPr/>
        </p:nvSpPr>
        <p:spPr>
          <a:xfrm>
            <a:off x="7593085" y="455528"/>
            <a:ext cx="2230393" cy="1146954"/>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fr-FR" sz="2800" dirty="0" smtClean="0">
                <a:solidFill>
                  <a:srgbClr val="FFFF00"/>
                </a:solidFill>
                <a:hlinkClick r:id="rId5"/>
              </a:rPr>
              <a:t>Vidéo1</a:t>
            </a:r>
            <a:endParaRPr lang="fr-FR" sz="2800" dirty="0">
              <a:solidFill>
                <a:srgbClr val="FFFF00"/>
              </a:solidFill>
            </a:endParaRPr>
          </a:p>
        </p:txBody>
      </p:sp>
    </p:spTree>
    <p:extLst>
      <p:ext uri="{BB962C8B-B14F-4D97-AF65-F5344CB8AC3E}">
        <p14:creationId xmlns:p14="http://schemas.microsoft.com/office/powerpoint/2010/main" val="1407044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1476" y="-371476"/>
            <a:ext cx="10131425" cy="1456267"/>
          </a:xfrm>
        </p:spPr>
        <p:txBody>
          <a:bodyPr/>
          <a:lstStyle/>
          <a:p>
            <a:r>
              <a:rPr lang="fr-FR"/>
              <a:t>StéréolithographiE</a:t>
            </a:r>
            <a:endParaRPr lang="fr-FR" dirty="0"/>
          </a:p>
        </p:txBody>
      </p:sp>
      <p:sp>
        <p:nvSpPr>
          <p:cNvPr id="3" name="Espace réservé du contenu 2"/>
          <p:cNvSpPr>
            <a:spLocks noGrp="1"/>
          </p:cNvSpPr>
          <p:nvPr>
            <p:ph idx="1"/>
          </p:nvPr>
        </p:nvSpPr>
        <p:spPr>
          <a:xfrm>
            <a:off x="371475" y="-371476"/>
            <a:ext cx="10131425" cy="3649133"/>
          </a:xfrm>
        </p:spPr>
        <p:txBody>
          <a:bodyPr/>
          <a:lstStyle/>
          <a:p>
            <a:r>
              <a:rPr lang="fr-FR" dirty="0" smtClean="0"/>
              <a:t>Il est également possible de remplacer le Laser par un Vidéo Projecteur qui aura pour rôle de polymériser le liquide.</a:t>
            </a:r>
          </a:p>
          <a:p>
            <a:r>
              <a:rPr lang="fr-FR" dirty="0" smtClean="0"/>
              <a:t>Ce principe d’imprimante est extrêmement simple mécaniquement. </a:t>
            </a:r>
          </a:p>
          <a:p>
            <a:r>
              <a:rPr lang="fr-FR" dirty="0" smtClean="0"/>
              <a:t>Vous trouverez des exemples sur le Web en tapant « DLP 3D Printer ».</a:t>
            </a:r>
          </a:p>
        </p:txBody>
      </p:sp>
      <p:pic>
        <p:nvPicPr>
          <p:cNvPr id="4" name="Image 3"/>
          <p:cNvPicPr>
            <a:picLocks noChangeAspect="1"/>
          </p:cNvPicPr>
          <p:nvPr/>
        </p:nvPicPr>
        <p:blipFill>
          <a:blip r:embed="rId2"/>
          <a:stretch>
            <a:fillRect/>
          </a:stretch>
        </p:blipFill>
        <p:spPr>
          <a:xfrm>
            <a:off x="896407" y="2414587"/>
            <a:ext cx="5755674" cy="4043361"/>
          </a:xfrm>
          <a:prstGeom prst="rect">
            <a:avLst/>
          </a:prstGeom>
          <a:ln>
            <a:noFill/>
          </a:ln>
          <a:effectLst>
            <a:softEdge rad="31750"/>
          </a:effectLst>
        </p:spPr>
      </p:pic>
      <p:pic>
        <p:nvPicPr>
          <p:cNvPr id="5" name="Image 4"/>
          <p:cNvPicPr>
            <a:picLocks noChangeAspect="1"/>
          </p:cNvPicPr>
          <p:nvPr/>
        </p:nvPicPr>
        <p:blipFill>
          <a:blip r:embed="rId3"/>
          <a:stretch>
            <a:fillRect/>
          </a:stretch>
        </p:blipFill>
        <p:spPr>
          <a:xfrm>
            <a:off x="7578726" y="2414587"/>
            <a:ext cx="3850819" cy="4043361"/>
          </a:xfrm>
          <a:prstGeom prst="rect">
            <a:avLst/>
          </a:prstGeom>
          <a:ln>
            <a:noFill/>
          </a:ln>
          <a:effectLst>
            <a:softEdge rad="112500"/>
          </a:effectLst>
        </p:spPr>
      </p:pic>
    </p:spTree>
    <p:extLst>
      <p:ext uri="{BB962C8B-B14F-4D97-AF65-F5344CB8AC3E}">
        <p14:creationId xmlns:p14="http://schemas.microsoft.com/office/powerpoint/2010/main" val="24971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0141" y="-212374"/>
            <a:ext cx="10131425" cy="1456267"/>
          </a:xfrm>
        </p:spPr>
        <p:txBody>
          <a:bodyPr/>
          <a:lstStyle/>
          <a:p>
            <a:r>
              <a:rPr lang="fr-FR" dirty="0" smtClean="0"/>
              <a:t>Impression par liage de poudre</a:t>
            </a:r>
            <a:endParaRPr lang="fr-FR" dirty="0"/>
          </a:p>
        </p:txBody>
      </p:sp>
      <p:sp>
        <p:nvSpPr>
          <p:cNvPr id="3" name="Espace réservé du contenu 2"/>
          <p:cNvSpPr>
            <a:spLocks noGrp="1"/>
          </p:cNvSpPr>
          <p:nvPr>
            <p:ph idx="1"/>
          </p:nvPr>
        </p:nvSpPr>
        <p:spPr/>
        <p:txBody>
          <a:bodyPr>
            <a:normAutofit/>
          </a:bodyPr>
          <a:lstStyle/>
          <a:p>
            <a:endParaRPr lang="fr-FR" sz="2800" dirty="0"/>
          </a:p>
          <a:p>
            <a:endParaRPr lang="fr-FR" sz="2800"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0" y="0"/>
            <a:ext cx="1524000" cy="1447800"/>
          </a:xfrm>
          <a:prstGeom prst="rect">
            <a:avLst/>
          </a:prstGeom>
          <a:ln>
            <a:noFill/>
          </a:ln>
          <a:effectLst>
            <a:softEdge rad="112500"/>
          </a:effectLst>
        </p:spPr>
      </p:pic>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141" y="1447800"/>
            <a:ext cx="78740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p:cNvPicPr>
            <a:picLocks noChangeAspect="1"/>
          </p:cNvPicPr>
          <p:nvPr/>
        </p:nvPicPr>
        <p:blipFill>
          <a:blip r:embed="rId4"/>
          <a:stretch>
            <a:fillRect/>
          </a:stretch>
        </p:blipFill>
        <p:spPr>
          <a:xfrm>
            <a:off x="7435917" y="3111405"/>
            <a:ext cx="4559783" cy="3022695"/>
          </a:xfrm>
          <a:prstGeom prst="rect">
            <a:avLst/>
          </a:prstGeom>
          <a:ln>
            <a:noFill/>
          </a:ln>
          <a:effectLst>
            <a:softEdge rad="112500"/>
          </a:effectLst>
        </p:spPr>
      </p:pic>
    </p:spTree>
    <p:extLst>
      <p:ext uri="{BB962C8B-B14F-4D97-AF65-F5344CB8AC3E}">
        <p14:creationId xmlns:p14="http://schemas.microsoft.com/office/powerpoint/2010/main" val="571323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3351</TotalTime>
  <Words>1909</Words>
  <Application>Microsoft Macintosh PowerPoint</Application>
  <PresentationFormat>Grand écran</PresentationFormat>
  <Paragraphs>261</Paragraphs>
  <Slides>44</Slides>
  <Notes>23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44</vt:i4>
      </vt:variant>
    </vt:vector>
  </HeadingPairs>
  <TitlesOfParts>
    <vt:vector size="49" baseType="lpstr">
      <vt:lpstr>Calibri</vt:lpstr>
      <vt:lpstr>Calibri Light</vt:lpstr>
      <vt:lpstr>Wingdings</vt:lpstr>
      <vt:lpstr>Arial</vt:lpstr>
      <vt:lpstr>Céleste</vt:lpstr>
      <vt:lpstr>L’impression 3D au service de L’astronomie</vt:lpstr>
      <vt:lpstr>Impression 3D : comment ça marche ? </vt:lpstr>
      <vt:lpstr>Présentation des Différents Principes</vt:lpstr>
      <vt:lpstr>DEPOT de matière ou FDM </vt:lpstr>
      <vt:lpstr>DEPOT de matière ou FDM </vt:lpstr>
      <vt:lpstr>Stéréolithographie</vt:lpstr>
      <vt:lpstr>StéréolithographiE</vt:lpstr>
      <vt:lpstr>StéréolithographiE</vt:lpstr>
      <vt:lpstr>Impression par liage de poudre</vt:lpstr>
      <vt:lpstr>Comment Choisir ???</vt:lpstr>
      <vt:lpstr>COMMENT IMPRIMER en FDM ? ETAPE 1</vt:lpstr>
      <vt:lpstr>COMMENT IMPRIMER ?  ETAPE 2</vt:lpstr>
      <vt:lpstr>COMMENT IMPRIMER ? ETAPE 3</vt:lpstr>
      <vt:lpstr>COMMENT IMPRIMER ? ETAPE 4</vt:lpstr>
      <vt:lpstr>QUE Puis-je Imprimer avec mon Imprimante ?</vt:lpstr>
      <vt:lpstr>QUE Puis-je Imprimer avec mon Imprimante ?</vt:lpstr>
      <vt:lpstr>Une imprimante c’est bien mais a quel PRIX !!!</vt:lpstr>
      <vt:lpstr>Exemple d’imprimante Plug &amp; Play Tiertime upbox (Pour les feignants)</vt:lpstr>
      <vt:lpstr>Exemple d’imprimante Plug &amp; Play Les Ultimaker (pour ceux qui veulent évoluer)</vt:lpstr>
      <vt:lpstr>Exemple d’imprimante Plug &amp; Play makerbot</vt:lpstr>
      <vt:lpstr>Exemple d’imprimante Plug &amp; Play Emotion Tech micro delta (l’hybride MADE fr)</vt:lpstr>
      <vt:lpstr>Exemple d’imprimante HOMEMADE</vt:lpstr>
      <vt:lpstr>Exemple d’imprimante HOMEMADE</vt:lpstr>
      <vt:lpstr>Exemple d’imprimante HOMEMADE Sur mesure</vt:lpstr>
      <vt:lpstr>Exemple d’imprimante HOMEMADE Sur mesure</vt:lpstr>
      <vt:lpstr>Exemple d’imprimante HOMEMADE Sur mesure</vt:lpstr>
      <vt:lpstr>Exemple d’imprimante HOMEMADE Sur mesure</vt:lpstr>
      <vt:lpstr>Exemple d’imprimante HOMEMADE Sur mesure</vt:lpstr>
      <vt:lpstr>Exemple d’imprimante HOMEMADE Sur mesure</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Présentation Quelques projets Astro</vt:lpstr>
      <vt:lpstr>Exemple d’impression avec CURA</vt:lpstr>
      <vt:lpstr>Comment concevoir une pièce si je n’ai pas de logiciel Dédié ou si je n’ai pas le temps de les concevoir ?</vt:lpstr>
      <vt:lpstr>Comment réaliser une pièce si je n’ai pas d’imprimante 3D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L’impression 3D au service de L’astronomie</dc:title>
  <dc:creator>Utilisateur de Microsoft Office</dc:creator>
  <cp:lastModifiedBy>Utilisateur de Microsoft Office</cp:lastModifiedBy>
  <cp:revision>105</cp:revision>
  <dcterms:created xsi:type="dcterms:W3CDTF">2016-08-24T19:44:34Z</dcterms:created>
  <dcterms:modified xsi:type="dcterms:W3CDTF">2016-09-12T13:07:49Z</dcterms:modified>
</cp:coreProperties>
</file>